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78" r:id="rId6"/>
    <p:sldId id="261" r:id="rId7"/>
    <p:sldId id="297" r:id="rId8"/>
    <p:sldId id="299" r:id="rId9"/>
    <p:sldId id="300" r:id="rId10"/>
    <p:sldId id="262" r:id="rId11"/>
    <p:sldId id="286" r:id="rId12"/>
    <p:sldId id="288" r:id="rId13"/>
    <p:sldId id="263" r:id="rId14"/>
    <p:sldId id="279" r:id="rId15"/>
    <p:sldId id="280" r:id="rId16"/>
    <p:sldId id="284" r:id="rId17"/>
    <p:sldId id="310" r:id="rId18"/>
    <p:sldId id="292" r:id="rId19"/>
    <p:sldId id="282" r:id="rId20"/>
    <p:sldId id="312" r:id="rId21"/>
    <p:sldId id="289" r:id="rId22"/>
    <p:sldId id="264" r:id="rId23"/>
    <p:sldId id="290" r:id="rId24"/>
    <p:sldId id="304" r:id="rId25"/>
    <p:sldId id="285" r:id="rId26"/>
    <p:sldId id="301" r:id="rId27"/>
    <p:sldId id="275" r:id="rId28"/>
    <p:sldId id="314" r:id="rId29"/>
    <p:sldId id="313" r:id="rId30"/>
    <p:sldId id="3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/>
    <p:restoredTop sz="71898"/>
  </p:normalViewPr>
  <p:slideViewPr>
    <p:cSldViewPr snapToGrid="0">
      <p:cViewPr varScale="1">
        <p:scale>
          <a:sx n="97" d="100"/>
          <a:sy n="97" d="100"/>
        </p:scale>
        <p:origin x="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229C5-7141-1344-8ED1-BC09D2573E6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BC0FA-BAFE-AA46-B0F3-ADD8F7672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on the next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BC0FA-BAFE-AA46-B0F3-ADD8F76720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answers on the following slide, but…</a:t>
            </a:r>
          </a:p>
          <a:p>
            <a:endParaRPr lang="en-US" dirty="0"/>
          </a:p>
          <a:p>
            <a:r>
              <a:rPr lang="en-US" dirty="0"/>
              <a:t>The question about whether prairies should be saved is a mainly a rhetorical one. You can take a lot of time with this discussion. Students may or may not have some strong feelings about this.</a:t>
            </a:r>
          </a:p>
          <a:p>
            <a:endParaRPr lang="en-US" dirty="0"/>
          </a:p>
          <a:p>
            <a:r>
              <a:rPr lang="en-US" dirty="0"/>
              <a:t>One point I would like to emphasize:  the prairie is THEIR ecosystem. Whether the prairie endures or not will be something they get to decide.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BC0FA-BAFE-AA46-B0F3-ADD8F76720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91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on the next slide – do they really not know???!!! :D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BC0FA-BAFE-AA46-B0F3-ADD8F76720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BC0FA-BAFE-AA46-B0F3-ADD8F76720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53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0C16-AEF0-D95F-556D-D621BB28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E71CC-396A-E51A-225D-37CF76343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4939A-03CD-EB8B-6623-0CCA5129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CD362-8A8D-ADED-B5D0-527A59F7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24124-9812-77EA-1710-84C06370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C0E2-0E0F-C252-85B4-60081E20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2317B-B83C-DD0F-BE28-BC78041BE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336D5-3CFC-3DB3-B5CF-FBFD5B197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4A5DA-7E4C-123E-D6FC-EEF6DC5A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56B8B-22C6-64E6-5A83-B3F2D930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B8B76-B50B-BB2B-DEAB-A1FE5732A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ED6D7-9A5F-89C5-44B6-9B0949252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6CF63-CE9A-1C90-F0AF-B70C9CD8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88657-FFE9-C218-8C46-50837DE5F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F1064-B6D7-5F96-B6A8-25746C21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580F-768F-B2AA-7F1A-65F5076E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2244E-E39A-98E4-3AD1-01F9A62B7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4737F-D910-1137-AE94-14B86B9F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FBD63-9FA9-3A8C-28B4-3AA75A23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C406D-0F3C-6D58-E773-DD652D67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28B9-A446-EFB2-BDEF-22D2FD36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DE78-F9BF-ABCA-72BC-91DD54804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9067-22E9-9CC5-2301-AEAB8EEB7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3F648-53A9-A7E3-F12B-D9AE531B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E9D28-5A32-80BD-3700-1E93EA8F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CBD0-7AE8-DCB2-94F5-CE5EE55E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D6349-72C9-76FA-8C44-6BE177765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5BA7-6C9E-66EB-10E1-1F93842CF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1CB49-92D3-4C66-77CB-1B99917F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4FBA8-C8CB-90AA-07B6-5F7BE139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61422-C3DD-A5A0-D5BE-E71867ED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E7950-2673-35D9-3E47-15077E59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4A523-B9F8-9C6C-F769-6970BB290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A49BA-8C21-A2AE-3709-949981C00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70583-14A0-A347-422E-91EAA90B1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DBD92-80B2-7EFF-E664-7E44E6234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24A63E-B418-B40C-6346-74F5EA63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F26B8-CF99-21CE-52F5-71ED7081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67691-F369-ED99-F4C0-A1D56C28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E269-E47C-488E-634E-A879C0E3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53D11-6B4E-FAB6-0F46-F053EF0C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0E3AA-3117-7E65-5167-F49720AC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5D642-4819-E88C-FBE0-63DAB4FA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1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828A8C-FC3D-502D-8B56-FF187949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C509E-0258-1B5E-F852-9C074327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36BE3-686F-0BE7-8081-9D89F4B0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7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3CC6-F2D6-D9EA-94B8-CF3B0754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2A566-BBBA-B952-8429-F27407ED1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8959C-53F7-10A3-5932-57E1912D4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F97A4-C05F-8B9D-0190-2D6815CC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85F2A-D2BB-8886-9E47-5CB622E7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87E5A-8AD4-8FCD-4A76-1F3E72DA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E30F-C053-F55E-612C-8444BB87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92735-5D40-E155-DE9F-DD60C3807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4A413-CDEB-1CF5-E5FB-F06BD2F13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9CBE0-62C3-6A41-9E76-02FA2EC5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13FD1-B7A0-FD85-D59E-0481A6257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95CB3-2E65-2E5F-7557-FC2BCDA4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4B0F5-0C32-E4DA-DCF2-3E772616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E0D08-334E-FE64-34C0-85A6805CE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B99E4-9954-97C5-382B-0F90BF941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38BD0-120A-6C46-939F-CBD8162DB325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0104D-CD2C-37C3-40E7-B6C5AD5B1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16068-68ED-E2CF-27C5-D2BE7BC07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AB2F9-F204-1A49-B59F-B44D2AC4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8375-9444-E10F-C636-0711BFA94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823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Restoring a Prairie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32687-CF5B-287B-754F-3D11FF81A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2219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Day 5</a:t>
            </a:r>
          </a:p>
        </p:txBody>
      </p:sp>
    </p:spTree>
    <p:extLst>
      <p:ext uri="{BB962C8B-B14F-4D97-AF65-F5344CB8AC3E}">
        <p14:creationId xmlns:p14="http://schemas.microsoft.com/office/powerpoint/2010/main" val="39928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11DA-4962-FB8C-2A68-56DBFCEB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20336"/>
          </a:xfr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3600" dirty="0"/>
              <a:t>Recall that most of prairie life is under the ground…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0D123-3890-BAEC-C770-AD75942B644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64000"/>
            </a:schemeClr>
          </a:solidFill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>
                <a:latin typeface="+mj-lt"/>
              </a:rPr>
              <a:t>Under the ground is where the heart and soul of the prairie ecosystem may be found.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If the first 12” of soil (= the “sod”) is damaged/destroyed, then the prairie is destroyed. 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That tangle of roots, stems and animals living in that area took hundreds of years to form. It’s really hard to make it again once it’s lost. </a:t>
            </a:r>
          </a:p>
        </p:txBody>
      </p:sp>
    </p:spTree>
    <p:extLst>
      <p:ext uri="{BB962C8B-B14F-4D97-AF65-F5344CB8AC3E}">
        <p14:creationId xmlns:p14="http://schemas.microsoft.com/office/powerpoint/2010/main" val="21454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9D209726-9E3A-FC57-AF57-BBB482796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" r="340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8BE60-7D8B-20A1-5C47-12B4017B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100" dirty="0"/>
              <a:t>Prairies are important storehouses for carbon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65EF-8B73-BDCA-CB87-1DD7D0478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4106" y="2097741"/>
            <a:ext cx="3379693" cy="4395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A prairie is kind of like an upside-down forest.</a:t>
            </a:r>
          </a:p>
          <a:p>
            <a:endParaRPr lang="en-US" sz="1050" dirty="0">
              <a:latin typeface="+mj-lt"/>
            </a:endParaRPr>
          </a:p>
          <a:p>
            <a:pPr marL="346075" indent="-227013"/>
            <a:r>
              <a:rPr lang="en-US" sz="2400" dirty="0">
                <a:latin typeface="+mj-lt"/>
              </a:rPr>
              <a:t>Where forests of trees have most of their bodies located above the soil…</a:t>
            </a:r>
          </a:p>
          <a:p>
            <a:pPr marL="346075" indent="-227013"/>
            <a:endParaRPr lang="en-US" sz="1200" dirty="0">
              <a:latin typeface="+mj-lt"/>
            </a:endParaRPr>
          </a:p>
          <a:p>
            <a:pPr marL="346075" indent="-227013"/>
            <a:r>
              <a:rPr lang="en-US" sz="2400" dirty="0">
                <a:latin typeface="+mj-lt"/>
              </a:rPr>
              <a:t>Prairies of grasses and wildflowers have most of their bodies located underground.</a:t>
            </a:r>
          </a:p>
        </p:txBody>
      </p:sp>
    </p:spTree>
    <p:extLst>
      <p:ext uri="{BB962C8B-B14F-4D97-AF65-F5344CB8AC3E}">
        <p14:creationId xmlns:p14="http://schemas.microsoft.com/office/powerpoint/2010/main" val="17578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B090B-1F59-C599-D310-2A01C8AA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 dirty="0"/>
              <a:t>All of those underground structures in a prairie are full of carbon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2DAAD55-2CB5-3018-B472-F7637BF36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7" b="-3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43B3CC-861B-8D56-FE6B-86BA204A4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428" y="1459616"/>
            <a:ext cx="4197804" cy="5398384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+mj-lt"/>
              </a:rPr>
              <a:t>If the stems and roots of the prairie soil are destroyed, a lot of the carbon that was stored is released into the atmosphere.</a:t>
            </a:r>
          </a:p>
          <a:p>
            <a:endParaRPr lang="en-US" sz="1200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BUT in prairie restoration…</a:t>
            </a:r>
          </a:p>
          <a:p>
            <a:endParaRPr lang="en-US" sz="1400" dirty="0">
              <a:latin typeface="+mj-lt"/>
            </a:endParaRPr>
          </a:p>
          <a:p>
            <a:r>
              <a:rPr lang="en-US" sz="2000" dirty="0">
                <a:latin typeface="+mj-lt"/>
              </a:rPr>
              <a:t>Making new prairies is a great option in the war against climate change. The growing new plants help to move CO</a:t>
            </a:r>
            <a:r>
              <a:rPr lang="en-US" sz="2000" baseline="-25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from the atmosphere to the prairie soil. </a:t>
            </a:r>
          </a:p>
          <a:p>
            <a:endParaRPr lang="en-US" sz="1800" dirty="0"/>
          </a:p>
        </p:txBody>
      </p:sp>
      <p:pic>
        <p:nvPicPr>
          <p:cNvPr id="4" name="Picture 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702DDAC-1C44-A3E5-F5DD-C11638DA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75263" y="825609"/>
            <a:ext cx="1420414" cy="1420414"/>
          </a:xfrm>
          <a:prstGeom prst="rect">
            <a:avLst/>
          </a:prstGeom>
        </p:spPr>
      </p:pic>
      <p:pic>
        <p:nvPicPr>
          <p:cNvPr id="6" name="Picture 5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924A2FF5-370D-A3BF-4691-4FD113FB4C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54931" y="763430"/>
            <a:ext cx="1106424" cy="1106424"/>
          </a:xfrm>
          <a:prstGeom prst="rect">
            <a:avLst/>
          </a:prstGeom>
        </p:spPr>
      </p:pic>
      <p:pic>
        <p:nvPicPr>
          <p:cNvPr id="7" name="Picture 6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E42CC85E-AF88-4B1D-652A-7533A96850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93853" y="1554570"/>
            <a:ext cx="1222425" cy="1222425"/>
          </a:xfrm>
          <a:prstGeom prst="rect">
            <a:avLst/>
          </a:prstGeom>
        </p:spPr>
      </p:pic>
      <p:pic>
        <p:nvPicPr>
          <p:cNvPr id="8" name="Picture 7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F0583C62-CC7E-AF11-FA00-44FDE1E7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6322" y="862450"/>
            <a:ext cx="963214" cy="963214"/>
          </a:xfrm>
          <a:prstGeom prst="rect">
            <a:avLst/>
          </a:prstGeom>
        </p:spPr>
      </p:pic>
      <p:pic>
        <p:nvPicPr>
          <p:cNvPr id="10" name="Picture 9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05DF56E9-49E8-B620-73F8-2E48F76B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43358" y="1022117"/>
            <a:ext cx="1282122" cy="1282122"/>
          </a:xfrm>
          <a:prstGeom prst="rect">
            <a:avLst/>
          </a:prstGeom>
        </p:spPr>
      </p:pic>
      <p:pic>
        <p:nvPicPr>
          <p:cNvPr id="11" name="Picture 1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85E83221-0A40-46D4-3CEA-8E56EC72EF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45251" y="901809"/>
            <a:ext cx="1268014" cy="1268014"/>
          </a:xfrm>
          <a:prstGeom prst="rect">
            <a:avLst/>
          </a:prstGeom>
        </p:spPr>
      </p:pic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E916E244-8D80-4821-CC16-6D969E8E9124}"/>
              </a:ext>
            </a:extLst>
          </p:cNvPr>
          <p:cNvCxnSpPr/>
          <p:nvPr/>
        </p:nvCxnSpPr>
        <p:spPr>
          <a:xfrm rot="5400000">
            <a:off x="557793" y="2194204"/>
            <a:ext cx="2112347" cy="1463646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E17D38E5-12C1-7A3D-B367-DB04F7F4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0185" y="3918004"/>
            <a:ext cx="743913" cy="743913"/>
          </a:xfrm>
          <a:prstGeom prst="rect">
            <a:avLst/>
          </a:prstGeom>
        </p:spPr>
      </p:pic>
      <p:pic>
        <p:nvPicPr>
          <p:cNvPr id="18" name="Picture 17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1F2C36E5-8FC5-77A5-4518-A51C209CAE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8762" y="3725725"/>
            <a:ext cx="847655" cy="847655"/>
          </a:xfrm>
          <a:prstGeom prst="rect">
            <a:avLst/>
          </a:prstGeom>
        </p:spPr>
      </p:pic>
      <p:pic>
        <p:nvPicPr>
          <p:cNvPr id="19" name="Picture 18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10EAF26-5FAA-879E-7E6B-A4B264506B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65463" y="3630222"/>
            <a:ext cx="743913" cy="743913"/>
          </a:xfrm>
          <a:prstGeom prst="rect">
            <a:avLst/>
          </a:prstGeom>
        </p:spPr>
      </p:pic>
      <p:pic>
        <p:nvPicPr>
          <p:cNvPr id="20" name="Picture 19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FD527FB0-B13B-3343-DA6D-1696102A4AE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05320" y="3665025"/>
            <a:ext cx="743913" cy="743913"/>
          </a:xfrm>
          <a:prstGeom prst="rect">
            <a:avLst/>
          </a:prstGeom>
        </p:spPr>
      </p:pic>
      <p:pic>
        <p:nvPicPr>
          <p:cNvPr id="21" name="Picture 2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2EEB9886-473F-E72B-898C-919FDC7ADA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5980" y="3905857"/>
            <a:ext cx="743913" cy="743913"/>
          </a:xfrm>
          <a:prstGeom prst="rect">
            <a:avLst/>
          </a:prstGeom>
        </p:spPr>
      </p:pic>
      <p:pic>
        <p:nvPicPr>
          <p:cNvPr id="22" name="Picture 2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4E630F66-B386-1140-75E6-D7BDA0562B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90477" y="3699827"/>
            <a:ext cx="743913" cy="743913"/>
          </a:xfrm>
          <a:prstGeom prst="rect">
            <a:avLst/>
          </a:prstGeom>
        </p:spPr>
      </p:pic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0CCF8DF2-6B84-807E-6BDA-C9D367FEB73D}"/>
              </a:ext>
            </a:extLst>
          </p:cNvPr>
          <p:cNvCxnSpPr>
            <a:cxnSpLocks/>
          </p:cNvCxnSpPr>
          <p:nvPr/>
        </p:nvCxnSpPr>
        <p:spPr>
          <a:xfrm rot="5400000">
            <a:off x="1457254" y="2198706"/>
            <a:ext cx="2147577" cy="1123505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580FE57-B499-CCCC-F96E-488122E85669}"/>
              </a:ext>
            </a:extLst>
          </p:cNvPr>
          <p:cNvCxnSpPr>
            <a:cxnSpLocks/>
            <a:endCxn id="20" idx="0"/>
          </p:cNvCxnSpPr>
          <p:nvPr/>
        </p:nvCxnSpPr>
        <p:spPr>
          <a:xfrm rot="16200000" flipH="1">
            <a:off x="3637316" y="2925064"/>
            <a:ext cx="1333632" cy="14629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BF3DBC50-DDB4-B55E-54FB-0E322E9D95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96894" y="2771686"/>
            <a:ext cx="1923187" cy="20193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727687A7-B9A0-24F3-6ADC-629316E429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90348" y="2663866"/>
            <a:ext cx="2394214" cy="4216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44AB0F95-1F02-61A8-ED8A-3AFCD2704B34}"/>
              </a:ext>
            </a:extLst>
          </p:cNvPr>
          <p:cNvCxnSpPr>
            <a:cxnSpLocks/>
          </p:cNvCxnSpPr>
          <p:nvPr/>
        </p:nvCxnSpPr>
        <p:spPr>
          <a:xfrm rot="5400000">
            <a:off x="2611095" y="2412620"/>
            <a:ext cx="2192499" cy="406756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3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AE5B-DA74-1E58-45B3-879FA04B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97" y="203762"/>
            <a:ext cx="10515600" cy="869980"/>
          </a:xfrm>
        </p:spPr>
        <p:txBody>
          <a:bodyPr/>
          <a:lstStyle/>
          <a:p>
            <a:r>
              <a:rPr lang="en-US" dirty="0"/>
              <a:t>BUT – Can a prairie be “restored”?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EEFA5-408B-86DE-E55C-F62E2614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671" y="1403437"/>
            <a:ext cx="9717741" cy="2388634"/>
          </a:xfrm>
          <a:solidFill>
            <a:schemeClr val="accent6">
              <a:lumMod val="40000"/>
              <a:lumOff val="60000"/>
              <a:alpha val="67665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Question: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Can we take land that as once a plowed field of corn or soybeans and convert it back to prairie?</a:t>
            </a:r>
          </a:p>
          <a:p>
            <a:pPr marL="0" indent="0">
              <a:buNone/>
            </a:pPr>
            <a:endParaRPr lang="en-U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Answer:  Yes – BUT it takes a long time.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76738-5BF0-3B79-1F92-357FCDDEC919}"/>
              </a:ext>
            </a:extLst>
          </p:cNvPr>
          <p:cNvSpPr txBox="1"/>
          <p:nvPr/>
        </p:nvSpPr>
        <p:spPr>
          <a:xfrm>
            <a:off x="3837709" y="5735782"/>
            <a:ext cx="6470073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kids are walking in a prairie that was restored 25 years ago</a:t>
            </a:r>
          </a:p>
        </p:txBody>
      </p:sp>
      <p:pic>
        <p:nvPicPr>
          <p:cNvPr id="5" name="Picture 4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F0EE441-5460-EEC9-DF8F-DEE43CFBE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97"/>
          <a:stretch/>
        </p:blipFill>
        <p:spPr>
          <a:xfrm>
            <a:off x="223597" y="1235105"/>
            <a:ext cx="518911" cy="4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C7E24-CF12-1560-621B-B12C6223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en-US" sz="3200" dirty="0"/>
              <a:t>A new prairie can be made…</a:t>
            </a:r>
          </a:p>
        </p:txBody>
      </p:sp>
      <p:pic>
        <p:nvPicPr>
          <p:cNvPr id="5" name="Picture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567A6E4-5EA2-6EE9-8786-1C736D674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6" r="3420" b="4"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22E1A-CEC9-9664-0F80-1B4DC269A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>
                <a:latin typeface="+mj-lt"/>
              </a:rPr>
              <a:t>Prairie seeds need to be gathered</a:t>
            </a:r>
          </a:p>
          <a:p>
            <a:r>
              <a:rPr lang="en-US" sz="2400" dirty="0">
                <a:latin typeface="+mj-lt"/>
              </a:rPr>
              <a:t>Seeds are sown (planted) - usually in the autumn</a:t>
            </a:r>
          </a:p>
          <a:p>
            <a:r>
              <a:rPr lang="en-US" sz="2400" dirty="0">
                <a:latin typeface="+mj-lt"/>
              </a:rPr>
              <a:t>New prairie plants begin to grow in the spring</a:t>
            </a:r>
            <a:endParaRPr lang="en-US" sz="1800" dirty="0">
              <a:latin typeface="+mj-lt"/>
            </a:endParaRPr>
          </a:p>
        </p:txBody>
      </p:sp>
      <p:pic>
        <p:nvPicPr>
          <p:cNvPr id="11" name="Picture 10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9DF4267F-EF42-CF81-EAFA-A1A4FD1A9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6"/>
          <a:stretch/>
        </p:blipFill>
        <p:spPr>
          <a:xfrm>
            <a:off x="4965917" y="-287344"/>
            <a:ext cx="7113287" cy="42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5A01D-CDF3-8056-8BD1-E2884594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But it takes a LONG time for the prairie to return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F8377-99A1-A2C9-9CA7-2775EA350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2872899"/>
            <a:ext cx="4604599" cy="340321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+mj-lt"/>
              </a:rPr>
              <a:t>We’re not sure how long</a:t>
            </a:r>
          </a:p>
          <a:p>
            <a:endParaRPr lang="en-US" sz="1100" dirty="0">
              <a:latin typeface="+mj-lt"/>
            </a:endParaRPr>
          </a:p>
          <a:p>
            <a:r>
              <a:rPr lang="en-US" sz="2400" dirty="0">
                <a:latin typeface="+mj-lt"/>
              </a:rPr>
              <a:t>It’s probably over 100 years for the full prairie to return once it is re-seeded.</a:t>
            </a:r>
          </a:p>
          <a:p>
            <a:endParaRPr lang="en-US" sz="11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The prairie has lots of interactions between the plants and the animals and it takes time for the interactions to re-form.</a:t>
            </a:r>
          </a:p>
        </p:txBody>
      </p:sp>
      <p:pic>
        <p:nvPicPr>
          <p:cNvPr id="5" name="Picture 4" descr="A sign in a field&#10;&#10;Description automatically generated with medium confidence">
            <a:extLst>
              <a:ext uri="{FF2B5EF4-FFF2-40B4-BE49-F238E27FC236}">
                <a16:creationId xmlns:a16="http://schemas.microsoft.com/office/drawing/2014/main" id="{8756825C-92AA-776A-43DB-3D65C5259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6" r="142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475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e on a flower&#10;&#10;Description automatically generated">
            <a:extLst>
              <a:ext uri="{FF2B5EF4-FFF2-40B4-BE49-F238E27FC236}">
                <a16:creationId xmlns:a16="http://schemas.microsoft.com/office/drawing/2014/main" id="{85D76778-4850-13BB-5979-EED5A9D21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0ADAE-0B9B-8793-C4EE-5141DC523AA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8079"/>
            </a:schemeClr>
          </a:solidFill>
        </p:spPr>
        <p:txBody>
          <a:bodyPr/>
          <a:lstStyle/>
          <a:p>
            <a:r>
              <a:rPr lang="en-US" dirty="0"/>
              <a:t>Prairies are complex places!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F4A68-2EE2-8E5E-3D5F-BCFA0F45BC1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  <a:alpha val="6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It takes a long time to get all of the different parts back when we try to restore prairies.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+mj-lt"/>
              </a:rPr>
              <a:t>Prairies have: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E37F7-44BC-C4C3-B7BA-ED507C585300}"/>
              </a:ext>
            </a:extLst>
          </p:cNvPr>
          <p:cNvSpPr txBox="1"/>
          <p:nvPr/>
        </p:nvSpPr>
        <p:spPr>
          <a:xfrm>
            <a:off x="7227455" y="3429000"/>
            <a:ext cx="20770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Insects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Fungus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Bacteria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D2898-F6DF-D078-DD61-559C6D69B2F9}"/>
              </a:ext>
            </a:extLst>
          </p:cNvPr>
          <p:cNvSpPr txBox="1"/>
          <p:nvPr/>
        </p:nvSpPr>
        <p:spPr>
          <a:xfrm>
            <a:off x="3631045" y="3429000"/>
            <a:ext cx="33516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Grasses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Forbs/Wildflowers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Mammals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Birds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F9A0A-EC8C-BE1F-BF3F-006E015F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/>
              <a:t>Healthy prairies have biodiversity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AE16-BC52-47CE-31FB-88F4DCCFB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BUT – once all of those different species have been removed, it’s hard to get them back.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Each species plays a role…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picture containing ground, outdoor, grass, field&#10;&#10;Description automatically generated">
            <a:extLst>
              <a:ext uri="{FF2B5EF4-FFF2-40B4-BE49-F238E27FC236}">
                <a16:creationId xmlns:a16="http://schemas.microsoft.com/office/drawing/2014/main" id="{7648A265-CD40-D79E-870D-73CD54849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" r="407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04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435D8-5670-9EF2-6B33-72F49C1C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sz="4100"/>
              <a:t>Each different species in an ecosystem has a role</a:t>
            </a:r>
          </a:p>
        </p:txBody>
      </p:sp>
      <p:pic>
        <p:nvPicPr>
          <p:cNvPr id="5" name="Picture 4" descr="A picture containing sky, outdoor, plant, clear&#10;&#10;Description automatically generated">
            <a:extLst>
              <a:ext uri="{FF2B5EF4-FFF2-40B4-BE49-F238E27FC236}">
                <a16:creationId xmlns:a16="http://schemas.microsoft.com/office/drawing/2014/main" id="{3E563ADE-114B-5AE5-7B0A-C6C7AD45F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9" r="1876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B9478-FE60-CCB3-C28A-3CBD9E61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280" y="2333297"/>
            <a:ext cx="5852160" cy="415957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Every species is trying to survive and to reproduce</a:t>
            </a:r>
          </a:p>
          <a:p>
            <a:endParaRPr lang="en-US" sz="2000" dirty="0">
              <a:latin typeface="+mj-lt"/>
            </a:endParaRPr>
          </a:p>
          <a:p>
            <a:r>
              <a:rPr lang="en-US" dirty="0">
                <a:latin typeface="+mj-lt"/>
              </a:rPr>
              <a:t>If they are a plant, they are seeking sun, water, and soil nutrients</a:t>
            </a:r>
          </a:p>
          <a:p>
            <a:endParaRPr lang="en-US" sz="2000" dirty="0">
              <a:latin typeface="+mj-lt"/>
            </a:endParaRPr>
          </a:p>
          <a:p>
            <a:r>
              <a:rPr lang="en-US" dirty="0">
                <a:latin typeface="+mj-lt"/>
              </a:rPr>
              <a:t>If they are an animal, they are seeking food, shelter, and territory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6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CAF2FF7-3320-225D-4E5E-44B84E61B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37" b="13890"/>
          <a:stretch/>
        </p:blipFill>
        <p:spPr>
          <a:xfrm>
            <a:off x="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6A20301-CC65-62E4-3ED9-1B4EFA110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Food Chain…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56FEA-28C4-723E-E8CB-22C617A33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5727"/>
            <a:ext cx="10515600" cy="2101235"/>
          </a:xfrm>
        </p:spPr>
        <p:txBody>
          <a:bodyPr/>
          <a:lstStyle/>
          <a:p>
            <a:r>
              <a:rPr lang="en-US" dirty="0">
                <a:latin typeface="+mj-lt"/>
              </a:rPr>
              <a:t>Every member of the ecosystem has some way of getting its food.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Organisms either eat or they make their own food.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plant, grass&#10;&#10;Description automatically generated">
            <a:extLst>
              <a:ext uri="{FF2B5EF4-FFF2-40B4-BE49-F238E27FC236}">
                <a16:creationId xmlns:a16="http://schemas.microsoft.com/office/drawing/2014/main" id="{1FA79A76-6034-6496-2CB7-49E2E2183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B3616-C784-65ED-0D44-3FF7C7EA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/>
              <a:t>What we know so far…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274EE-EC51-7D2C-70EF-2F0E2303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955516"/>
          </a:xfrm>
        </p:spPr>
        <p:txBody>
          <a:bodyPr>
            <a:normAutofit fontScale="92500"/>
          </a:bodyPr>
          <a:lstStyle/>
          <a:p>
            <a:r>
              <a:rPr lang="en-US" sz="3000" dirty="0">
                <a:latin typeface="+mj-lt"/>
              </a:rPr>
              <a:t>A healthy prairie has lots of different species of plants and animals.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3000" dirty="0">
                <a:latin typeface="+mj-lt"/>
              </a:rPr>
              <a:t>The health of the prairie can be measured by how much the plants grow and how much weight a grazing animal gains in one year.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3000" dirty="0">
                <a:latin typeface="+mj-lt"/>
              </a:rPr>
              <a:t>Precipitation – rain, sleet, and snow – plays a big role in how healthy a prairie is. </a:t>
            </a:r>
          </a:p>
        </p:txBody>
      </p:sp>
    </p:spTree>
    <p:extLst>
      <p:ext uri="{BB962C8B-B14F-4D97-AF65-F5344CB8AC3E}">
        <p14:creationId xmlns:p14="http://schemas.microsoft.com/office/powerpoint/2010/main" val="1062269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FED01-08A6-E90A-35F9-89DEB10A797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7286"/>
            </a:schemeClr>
          </a:solidFill>
        </p:spPr>
        <p:txBody>
          <a:bodyPr/>
          <a:lstStyle/>
          <a:p>
            <a:r>
              <a:rPr lang="en-US" dirty="0"/>
              <a:t>“Trophic levels” = describes how an organism gets its food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26C06A-F734-6DF5-1DB9-8BC24E41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565"/>
            <a:ext cx="10515600" cy="4255398"/>
          </a:xfrm>
          <a:solidFill>
            <a:schemeClr val="bg1">
              <a:alpha val="76591"/>
            </a:schemeClr>
          </a:solidFill>
        </p:spPr>
        <p:txBody>
          <a:bodyPr anchor="ctr">
            <a:normAutofit/>
          </a:bodyPr>
          <a:lstStyle/>
          <a:p>
            <a:r>
              <a:rPr lang="en-US" sz="2400" dirty="0">
                <a:latin typeface="+mj-lt"/>
              </a:rPr>
              <a:t>Plants are “</a:t>
            </a:r>
            <a:r>
              <a:rPr lang="en-US" sz="2400" b="1" dirty="0">
                <a:latin typeface="+mj-lt"/>
              </a:rPr>
              <a:t>Producers</a:t>
            </a:r>
            <a:r>
              <a:rPr lang="en-US" sz="2400" dirty="0">
                <a:latin typeface="+mj-lt"/>
              </a:rPr>
              <a:t>” – they make their own food – by photosynthesis. They take the sun’s energy and captures it in chemical bonds that combine carbon, hydrogen, and oxygen together into sugar molecules called “glucose”.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Animals that eat the producers – and get energy from eating the glucose – are called “</a:t>
            </a:r>
            <a:r>
              <a:rPr lang="en-US" sz="2400" b="1" dirty="0">
                <a:latin typeface="+mj-lt"/>
              </a:rPr>
              <a:t>Consumers</a:t>
            </a:r>
            <a:r>
              <a:rPr lang="en-US" sz="2400" dirty="0">
                <a:latin typeface="+mj-lt"/>
              </a:rPr>
              <a:t>”.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Organisms that feed off of the bodies of dead plants and animals are called “</a:t>
            </a:r>
            <a:r>
              <a:rPr lang="en-US" sz="2400" b="1" dirty="0">
                <a:latin typeface="+mj-lt"/>
              </a:rPr>
              <a:t>Decomposers</a:t>
            </a:r>
            <a:r>
              <a:rPr lang="en-US" sz="2400" dirty="0">
                <a:latin typeface="+mj-lt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29856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C7B6F1E-9EE6-E858-BB6F-D7EC117B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577" y="1331259"/>
            <a:ext cx="6324987" cy="51502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1A7D1-16AD-0B2E-69A4-97588BB61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A simple food chain looks something like this…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95FBE-23F5-EB17-84ED-47BC38E9D9C6}"/>
              </a:ext>
            </a:extLst>
          </p:cNvPr>
          <p:cNvSpPr txBox="1"/>
          <p:nvPr/>
        </p:nvSpPr>
        <p:spPr>
          <a:xfrm>
            <a:off x="2185154" y="5843101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Producers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491936D7-6B0F-554A-B93C-D145A2F60E9E}"/>
              </a:ext>
            </a:extLst>
          </p:cNvPr>
          <p:cNvCxnSpPr/>
          <p:nvPr/>
        </p:nvCxnSpPr>
        <p:spPr>
          <a:xfrm flipV="1">
            <a:off x="3410885" y="3945043"/>
            <a:ext cx="393323" cy="184666"/>
          </a:xfrm>
          <a:prstGeom prst="curvedConnector3">
            <a:avLst>
              <a:gd name="adj1" fmla="val 6291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7913A0-6026-C8F6-D531-4E1BBA67D134}"/>
              </a:ext>
            </a:extLst>
          </p:cNvPr>
          <p:cNvSpPr txBox="1"/>
          <p:nvPr/>
        </p:nvSpPr>
        <p:spPr>
          <a:xfrm>
            <a:off x="3251577" y="2928798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Consumer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5780F-D15F-3E68-883F-DFCE677C83AB}"/>
              </a:ext>
            </a:extLst>
          </p:cNvPr>
          <p:cNvSpPr txBox="1"/>
          <p:nvPr/>
        </p:nvSpPr>
        <p:spPr>
          <a:xfrm>
            <a:off x="2349876" y="3831316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Consumer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03364-B004-BE4B-35D3-4DB2D49F112E}"/>
              </a:ext>
            </a:extLst>
          </p:cNvPr>
          <p:cNvSpPr txBox="1"/>
          <p:nvPr/>
        </p:nvSpPr>
        <p:spPr>
          <a:xfrm>
            <a:off x="7391400" y="2286605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Consumer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D23E0D-410B-5B46-3C62-B2B5C7EF6561}"/>
              </a:ext>
            </a:extLst>
          </p:cNvPr>
          <p:cNvSpPr txBox="1"/>
          <p:nvPr/>
        </p:nvSpPr>
        <p:spPr>
          <a:xfrm>
            <a:off x="9811320" y="4243437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Consumer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3BF73-EA16-1755-0FF5-EC4E091784E5}"/>
              </a:ext>
            </a:extLst>
          </p:cNvPr>
          <p:cNvSpPr txBox="1"/>
          <p:nvPr/>
        </p:nvSpPr>
        <p:spPr>
          <a:xfrm>
            <a:off x="6769100" y="6381476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Decomposer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53212E34-2613-D7D0-010D-D0E978DE9297}"/>
              </a:ext>
            </a:extLst>
          </p:cNvPr>
          <p:cNvCxnSpPr/>
          <p:nvPr/>
        </p:nvCxnSpPr>
        <p:spPr>
          <a:xfrm flipV="1">
            <a:off x="3403977" y="5863807"/>
            <a:ext cx="393323" cy="18466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3AB6FBD5-1750-42C7-7054-D8C118607D88}"/>
              </a:ext>
            </a:extLst>
          </p:cNvPr>
          <p:cNvCxnSpPr/>
          <p:nvPr/>
        </p:nvCxnSpPr>
        <p:spPr>
          <a:xfrm flipV="1">
            <a:off x="4062048" y="3205797"/>
            <a:ext cx="393323" cy="18466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FA8DCEC7-77A7-14AD-35EB-280706A2D8BA}"/>
              </a:ext>
            </a:extLst>
          </p:cNvPr>
          <p:cNvCxnSpPr/>
          <p:nvPr/>
        </p:nvCxnSpPr>
        <p:spPr>
          <a:xfrm rot="10800000" flipV="1">
            <a:off x="7480300" y="2655936"/>
            <a:ext cx="685800" cy="16346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A09C6600-BCA2-7C15-B485-DDA30924D627}"/>
              </a:ext>
            </a:extLst>
          </p:cNvPr>
          <p:cNvCxnSpPr/>
          <p:nvPr/>
        </p:nvCxnSpPr>
        <p:spPr>
          <a:xfrm rot="10800000" flipV="1">
            <a:off x="9468420" y="4633294"/>
            <a:ext cx="685800" cy="16346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BAC83613-289C-F77A-C8D4-80CBF75DFA3B}"/>
              </a:ext>
            </a:extLst>
          </p:cNvPr>
          <p:cNvCxnSpPr>
            <a:cxnSpLocks/>
          </p:cNvCxnSpPr>
          <p:nvPr/>
        </p:nvCxnSpPr>
        <p:spPr>
          <a:xfrm rot="10800000">
            <a:off x="6414070" y="6309360"/>
            <a:ext cx="488950" cy="21767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5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19EA-7525-2044-140E-3F0A09ACE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But, the ecosystem is more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12E0-F6AB-323D-2016-2EDC323A0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There’s not just one animal that eats the grass, but many different animals.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There isn’t just one kind of insect that pollinates the flowers, but many different insects.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 more correct image of the flow of energy through an ecosystem is a “Food Web”</a:t>
            </a:r>
          </a:p>
        </p:txBody>
      </p:sp>
    </p:spTree>
    <p:extLst>
      <p:ext uri="{BB962C8B-B14F-4D97-AF65-F5344CB8AC3E}">
        <p14:creationId xmlns:p14="http://schemas.microsoft.com/office/powerpoint/2010/main" val="21050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75460-44A0-9A49-A58E-DB849E8A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Food Web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7B2452E-F210-F732-3380-A9FDE611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556" y="73038"/>
            <a:ext cx="6683187" cy="6784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42727-2073-47FD-0913-948F9B6FD5E4}"/>
              </a:ext>
            </a:extLst>
          </p:cNvPr>
          <p:cNvSpPr txBox="1"/>
          <p:nvPr/>
        </p:nvSpPr>
        <p:spPr>
          <a:xfrm>
            <a:off x="292100" y="5301016"/>
            <a:ext cx="476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BUT – we’re missing an important consumer of the prairie ecosystem! </a:t>
            </a:r>
          </a:p>
        </p:txBody>
      </p:sp>
    </p:spTree>
    <p:extLst>
      <p:ext uri="{BB962C8B-B14F-4D97-AF65-F5344CB8AC3E}">
        <p14:creationId xmlns:p14="http://schemas.microsoft.com/office/powerpoint/2010/main" val="35126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3C26B6-9166-B5DC-D2A3-0541E3F13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820920" cy="556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Bison would be here: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5C2E3D9C-CB6B-38EE-1773-DC8A30BA9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108CD-364E-36BB-9CA2-3134E6FB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969" y="4368800"/>
            <a:ext cx="2540000" cy="201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3B51B-EE1B-2FDE-8224-6BE201024C25}"/>
              </a:ext>
            </a:extLst>
          </p:cNvPr>
          <p:cNvSpPr txBox="1"/>
          <p:nvPr/>
        </p:nvSpPr>
        <p:spPr>
          <a:xfrm>
            <a:off x="472440" y="1089663"/>
            <a:ext cx="3810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4800" dirty="0">
                <a:latin typeface="+mj-lt"/>
              </a:rPr>
              <a:t>Bison!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9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1677D-537B-DED1-5993-5C4FD932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Some plants or animals – exert so much influence on the other species as to be considered “</a:t>
            </a:r>
            <a:r>
              <a:rPr lang="en-US" sz="3200" b="1" dirty="0">
                <a:latin typeface="+mj-lt"/>
              </a:rPr>
              <a:t>dominant</a:t>
            </a:r>
            <a:r>
              <a:rPr lang="en-US" sz="3200" dirty="0">
                <a:latin typeface="+mj-lt"/>
              </a:rPr>
              <a:t>”</a:t>
            </a:r>
          </a:p>
        </p:txBody>
      </p:sp>
      <p:pic>
        <p:nvPicPr>
          <p:cNvPr id="4" name="Content Placeholder 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6691018-0A04-0217-C295-B7462F6FB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97"/>
          <a:stretch/>
        </p:blipFill>
        <p:spPr>
          <a:xfrm>
            <a:off x="314090" y="2252807"/>
            <a:ext cx="1048220" cy="920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CF6E05-8DEB-7007-805F-2393FE07A57A}"/>
              </a:ext>
            </a:extLst>
          </p:cNvPr>
          <p:cNvSpPr txBox="1"/>
          <p:nvPr/>
        </p:nvSpPr>
        <p:spPr>
          <a:xfrm>
            <a:off x="1362309" y="2286634"/>
            <a:ext cx="496921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Question: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What group of producers (plants)  do you think is dominant in a prairie?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Why do you think they’re dominant?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8E3E0B2-7DA8-97E7-069F-9F97FBB026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9" t="8727" r="16283"/>
          <a:stretch/>
        </p:blipFill>
        <p:spPr>
          <a:xfrm>
            <a:off x="6586330" y="1537415"/>
            <a:ext cx="5194852" cy="53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ng shot of grass&#10;&#10;Description automatically generated with medium confidence">
            <a:extLst>
              <a:ext uri="{FF2B5EF4-FFF2-40B4-BE49-F238E27FC236}">
                <a16:creationId xmlns:a16="http://schemas.microsoft.com/office/drawing/2014/main" id="{008E1925-0FFD-79BD-6770-5F5BEFB6D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B5D3E-043D-6C69-D5C2-FCD512E56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06" y="510988"/>
            <a:ext cx="4458683" cy="566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Answer:  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Grasses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are the dominant producer on the prairie. 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Why?: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Super efficient absorbent roots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Underground storage rhizomes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Grow tall – shading out the competition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Adapted for surviving droughts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63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3B88-2DB8-6BA4-2F9F-54D09737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291" y="1491907"/>
            <a:ext cx="10515600" cy="18149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Question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:  In a prairie food web, there is a consumer that can control the dominant tallgrasses in an ecosystem.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Who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D719B-7C43-0453-DFBF-CE3F6BE4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82" y="6168950"/>
            <a:ext cx="7937500" cy="86430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Hint – They eat the grasses, keeping them short.  </a:t>
            </a:r>
          </a:p>
        </p:txBody>
      </p:sp>
      <p:pic>
        <p:nvPicPr>
          <p:cNvPr id="4" name="Content Placeholder 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4AA3C3C-0FD9-87B6-AD61-EDE7D8A60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97"/>
          <a:stretch/>
        </p:blipFill>
        <p:spPr>
          <a:xfrm>
            <a:off x="485108" y="689050"/>
            <a:ext cx="706183" cy="620002"/>
          </a:xfrm>
          <a:prstGeom prst="rect">
            <a:avLst/>
          </a:prstGeom>
        </p:spPr>
      </p:pic>
      <p:pic>
        <p:nvPicPr>
          <p:cNvPr id="5" name="Picture 4" descr="A bison in a field&#10;&#10;Description automatically generated with low confidence">
            <a:extLst>
              <a:ext uri="{FF2B5EF4-FFF2-40B4-BE49-F238E27FC236}">
                <a16:creationId xmlns:a16="http://schemas.microsoft.com/office/drawing/2014/main" id="{1F319D47-BC60-5F7F-8919-D921C04D3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9" t="15507" r="20047" b="17234"/>
          <a:stretch/>
        </p:blipFill>
        <p:spPr>
          <a:xfrm>
            <a:off x="5393635" y="2703443"/>
            <a:ext cx="4935030" cy="3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B944B7-E83C-19A4-A511-599AB0BAC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4182" y="2083051"/>
            <a:ext cx="3867818" cy="3074915"/>
          </a:xfrm>
        </p:spPr>
      </p:pic>
      <p:pic>
        <p:nvPicPr>
          <p:cNvPr id="7" name="Picture 6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D41DD9BC-9BCA-A093-568A-68EE6942C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09" y="2997201"/>
            <a:ext cx="7772400" cy="3225546"/>
          </a:xfrm>
          <a:prstGeom prst="rect">
            <a:avLst/>
          </a:prstGeom>
        </p:spPr>
      </p:pic>
      <p:pic>
        <p:nvPicPr>
          <p:cNvPr id="8" name="Picture 7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F00FA853-B995-4153-69A4-D462C97C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290" y="2997201"/>
            <a:ext cx="7772400" cy="3225546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E740114-0349-AB3B-038C-9FBE47804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327" y="2221596"/>
            <a:ext cx="3867818" cy="307491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8DDABEB-4C22-FA85-5909-648D13E0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09" y="2392322"/>
            <a:ext cx="3867818" cy="3074915"/>
          </a:xfrm>
          <a:prstGeom prst="rect">
            <a:avLst/>
          </a:prstGeom>
        </p:spPr>
      </p:pic>
      <p:pic>
        <p:nvPicPr>
          <p:cNvPr id="12" name="Picture 11" descr="A close-up of some grass&#10;&#10;Description automatically generated with medium confidence">
            <a:extLst>
              <a:ext uri="{FF2B5EF4-FFF2-40B4-BE49-F238E27FC236}">
                <a16:creationId xmlns:a16="http://schemas.microsoft.com/office/drawing/2014/main" id="{DDAA760A-FC91-3B1E-3B41-476A8CBCBD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60"/>
          <a:stretch/>
        </p:blipFill>
        <p:spPr>
          <a:xfrm>
            <a:off x="5867127" y="4271560"/>
            <a:ext cx="6625145" cy="2005279"/>
          </a:xfrm>
          <a:prstGeom prst="rect">
            <a:avLst/>
          </a:prstGeom>
        </p:spPr>
      </p:pic>
      <p:pic>
        <p:nvPicPr>
          <p:cNvPr id="13" name="Picture 12" descr="A close-up of some grass&#10;&#10;Description automatically generated with medium confidence">
            <a:extLst>
              <a:ext uri="{FF2B5EF4-FFF2-40B4-BE49-F238E27FC236}">
                <a16:creationId xmlns:a16="http://schemas.microsoft.com/office/drawing/2014/main" id="{9BAC1A66-9797-CA36-C445-740392055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76" r="14676"/>
          <a:stretch/>
        </p:blipFill>
        <p:spPr>
          <a:xfrm>
            <a:off x="387924" y="4271560"/>
            <a:ext cx="5491020" cy="2005279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2DF2D290-3D8A-0734-BF59-EB47B7127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2117" y="4427276"/>
            <a:ext cx="1026679" cy="1561489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56CE0FCD-2B11-CCC2-CE81-DB7B364BE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969" y="4620174"/>
            <a:ext cx="1026679" cy="156148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F21861F9-FBF6-EA8D-1C7F-89531027C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043" y="4649172"/>
            <a:ext cx="1026679" cy="1561489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DD403786-13C3-0FAB-F869-BCBB7B30D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042" y="4521810"/>
            <a:ext cx="1026679" cy="1561489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083DFAFD-D98A-8EB2-6877-1EC54060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9165" y="4557606"/>
            <a:ext cx="1026679" cy="1561489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F031A9A5-0478-E443-83F4-68D63ADBA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78" y="546100"/>
            <a:ext cx="406322" cy="484256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AC92C3D-8BCB-A124-35D4-D29E5BBF1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35357" y="1157717"/>
            <a:ext cx="269544" cy="321243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98345F83-8832-3611-30FA-DF127AB9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916" y="4742983"/>
            <a:ext cx="406322" cy="484256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68301C4-BF48-E3B4-AFD7-FB1EB01A4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03227" y="3988923"/>
            <a:ext cx="457200" cy="544893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51416C38-F459-E297-E874-06B423E3A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2004" y="4315478"/>
            <a:ext cx="406322" cy="484256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3CDE2BAB-AB21-F603-929F-D57837814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983690" y="4499221"/>
            <a:ext cx="304800" cy="3632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77D715-123B-FA17-8AC1-FF6ACD00B319}"/>
              </a:ext>
            </a:extLst>
          </p:cNvPr>
          <p:cNvSpPr txBox="1"/>
          <p:nvPr/>
        </p:nvSpPr>
        <p:spPr>
          <a:xfrm>
            <a:off x="831273" y="546100"/>
            <a:ext cx="68025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When bison are present, they keep the tall grasses short – by eating them.</a:t>
            </a: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6A30FD-4D02-7F6C-A532-F4604C714A1D}"/>
              </a:ext>
            </a:extLst>
          </p:cNvPr>
          <p:cNvSpPr txBox="1"/>
          <p:nvPr/>
        </p:nvSpPr>
        <p:spPr>
          <a:xfrm>
            <a:off x="6050541" y="1242107"/>
            <a:ext cx="5034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Because the dominant grass gets grazed down, the forbs get a chance to grow – and attract pollinators. </a:t>
            </a:r>
          </a:p>
        </p:txBody>
      </p:sp>
    </p:spTree>
    <p:extLst>
      <p:ext uri="{BB962C8B-B14F-4D97-AF65-F5344CB8AC3E}">
        <p14:creationId xmlns:p14="http://schemas.microsoft.com/office/powerpoint/2010/main" val="875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36B0E-E97F-8C8E-2B1E-A15DA640C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055"/>
            <a:ext cx="10515600" cy="4678363"/>
          </a:xfrm>
          <a:solidFill>
            <a:schemeClr val="bg1">
              <a:alpha val="68075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In areas where there are bison present, there are a LOT more flowers and insects pollinating those flowers.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 presence – and absence – of bison affects just about every species on the prairie.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We’ll talk more about the role of bison on the prairie in the high school curriculum. </a:t>
            </a:r>
          </a:p>
        </p:txBody>
      </p:sp>
    </p:spTree>
    <p:extLst>
      <p:ext uri="{BB962C8B-B14F-4D97-AF65-F5344CB8AC3E}">
        <p14:creationId xmlns:p14="http://schemas.microsoft.com/office/powerpoint/2010/main" val="24838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plant, grass&#10;&#10;Description automatically generated">
            <a:extLst>
              <a:ext uri="{FF2B5EF4-FFF2-40B4-BE49-F238E27FC236}">
                <a16:creationId xmlns:a16="http://schemas.microsoft.com/office/drawing/2014/main" id="{1FA79A76-6034-6496-2CB7-49E2E2183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B3616-C784-65ED-0D44-3FF7C7EA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/>
              <a:t>What we know so far, continued 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274EE-EC51-7D2C-70EF-2F0E2303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95551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+mj-lt"/>
              </a:rPr>
              <a:t>Prairies must be managed in order to remain healthy.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3000" dirty="0">
                <a:latin typeface="+mj-lt"/>
              </a:rPr>
              <a:t>Controlled burning – use of fire – is the best way to keep a prairie healthy and productive.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3000" dirty="0">
                <a:latin typeface="+mj-lt"/>
              </a:rPr>
              <a:t>Prairie grasses and forbs are adapted for the presence of fire. </a:t>
            </a:r>
          </a:p>
        </p:txBody>
      </p:sp>
    </p:spTree>
    <p:extLst>
      <p:ext uri="{BB962C8B-B14F-4D97-AF65-F5344CB8AC3E}">
        <p14:creationId xmlns:p14="http://schemas.microsoft.com/office/powerpoint/2010/main" val="1297147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1017BF0-0A93-956F-F48A-3A509CE1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2" y="1874632"/>
            <a:ext cx="6702552" cy="425612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E3DFAB-6E99-F7BD-C114-64D117AFF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Author:</a:t>
            </a: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Jill Haukos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Konza Environmental Education Program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Konza Prairie Biological Station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Manhattan, KS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© 2023</a:t>
            </a:r>
          </a:p>
        </p:txBody>
      </p:sp>
    </p:spTree>
    <p:extLst>
      <p:ext uri="{BB962C8B-B14F-4D97-AF65-F5344CB8AC3E}">
        <p14:creationId xmlns:p14="http://schemas.microsoft.com/office/powerpoint/2010/main" val="4283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plant, grass&#10;&#10;Description automatically generated">
            <a:extLst>
              <a:ext uri="{FF2B5EF4-FFF2-40B4-BE49-F238E27FC236}">
                <a16:creationId xmlns:a16="http://schemas.microsoft.com/office/drawing/2014/main" id="{1FA79A76-6034-6496-2CB7-49E2E2183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B3616-C784-65ED-0D44-3FF7C7EA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/>
              <a:t>What we know so far, continued more…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274EE-EC51-7D2C-70EF-2F0E2303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955516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+mj-lt"/>
              </a:rPr>
              <a:t>Fire can help keep woody shrubs from invading a prairie.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3000" dirty="0">
                <a:latin typeface="+mj-lt"/>
              </a:rPr>
              <a:t>If shrubs get big enough and with deep enough roots, they are considered to be “established”.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3000" dirty="0">
                <a:latin typeface="+mj-lt"/>
              </a:rPr>
              <a:t>Established shrubs can absorb lots of water, to the point of keeping water from draining into the creek. </a:t>
            </a:r>
          </a:p>
        </p:txBody>
      </p:sp>
    </p:spTree>
    <p:extLst>
      <p:ext uri="{BB962C8B-B14F-4D97-AF65-F5344CB8AC3E}">
        <p14:creationId xmlns:p14="http://schemas.microsoft.com/office/powerpoint/2010/main" val="1329519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EEBE8-AC5E-9AFD-B6E7-B02884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Prairies are in danger of disappearing</a:t>
            </a:r>
            <a:endParaRPr lang="en-US" sz="54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DB2F85-FACB-8E16-A40A-9B724480C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163445"/>
            <a:ext cx="4243589" cy="2490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Question: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What is causing the prairies to disappear?</a:t>
            </a:r>
            <a:endParaRPr lang="en-US" sz="3200" dirty="0"/>
          </a:p>
        </p:txBody>
      </p:sp>
      <p:pic>
        <p:nvPicPr>
          <p:cNvPr id="5" name="Content Placeholder 4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E3B7E852-46FC-BF62-7F62-DAF6C852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2" r="225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740CB64-1980-E4E0-922D-33CBFCD2A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7"/>
          <a:stretch/>
        </p:blipFill>
        <p:spPr>
          <a:xfrm>
            <a:off x="539825" y="2707862"/>
            <a:ext cx="518911" cy="455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0F64A2-D6AD-AF9B-5485-37FAD1C0B0C9}"/>
              </a:ext>
            </a:extLst>
          </p:cNvPr>
          <p:cNvSpPr txBox="1"/>
          <p:nvPr/>
        </p:nvSpPr>
        <p:spPr>
          <a:xfrm>
            <a:off x="6664036" y="803564"/>
            <a:ext cx="153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Good prairie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FAB33-0024-A018-1E75-1A686CB34B06}"/>
              </a:ext>
            </a:extLst>
          </p:cNvPr>
          <p:cNvSpPr txBox="1"/>
          <p:nvPr/>
        </p:nvSpPr>
        <p:spPr>
          <a:xfrm>
            <a:off x="9882932" y="3740727"/>
            <a:ext cx="183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Shrub-infested, not really prairie </a:t>
            </a:r>
            <a:r>
              <a:rPr lang="en-US" dirty="0" err="1">
                <a:solidFill>
                  <a:schemeClr val="bg1"/>
                </a:solidFill>
              </a:rPr>
              <a:t>anynmore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3266A-0944-F99A-6B0C-FD569186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Answers: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6222F-7997-8829-F6E5-39FE5F8BF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2655"/>
            <a:ext cx="4844143" cy="4351338"/>
          </a:xfrm>
        </p:spPr>
        <p:txBody>
          <a:bodyPr>
            <a:normAutofit/>
          </a:bodyPr>
          <a:lstStyle/>
          <a:p>
            <a:pPr marL="804863" indent="-403225">
              <a:buNone/>
            </a:pPr>
            <a:r>
              <a:rPr lang="en-US" dirty="0">
                <a:latin typeface="+mj-lt"/>
              </a:rPr>
              <a:t>There are several potential answers - including:</a:t>
            </a:r>
          </a:p>
          <a:p>
            <a:pPr marL="804863" indent="-403225">
              <a:buNone/>
            </a:pPr>
            <a:endParaRPr lang="en-US" sz="1800" dirty="0">
              <a:latin typeface="+mj-lt"/>
            </a:endParaRPr>
          </a:p>
          <a:p>
            <a:pPr marL="804863" lvl="1" indent="-403225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+mj-lt"/>
              </a:rPr>
              <a:t>Woody shrub invasion of prairies that are not burned</a:t>
            </a:r>
          </a:p>
          <a:p>
            <a:pPr marL="804863" lvl="1" indent="-403225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+mj-lt"/>
              </a:rPr>
              <a:t>Land-owners ignoring their prairie completely (leaving prairie alone = bad!)</a:t>
            </a:r>
          </a:p>
          <a:p>
            <a:pPr marL="804863" lvl="1" indent="-403225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+mj-lt"/>
              </a:rPr>
              <a:t>Plowing the previously unplowed prairie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F98F0A99-477F-1EBC-688D-123327B1E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5" t="7073" r="11393" b="7071"/>
          <a:stretch/>
        </p:blipFill>
        <p:spPr>
          <a:xfrm>
            <a:off x="6805749" y="-822180"/>
            <a:ext cx="5386251" cy="3112847"/>
          </a:xfrm>
          <a:prstGeom prst="rect">
            <a:avLst/>
          </a:prstGeom>
        </p:spPr>
      </p:pic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D131D91-6A1E-DD15-0231-E8A4216BC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49" y="2022727"/>
            <a:ext cx="5386251" cy="2544608"/>
          </a:xfrm>
          <a:prstGeom prst="rect">
            <a:avLst/>
          </a:prstGeom>
        </p:spPr>
      </p:pic>
      <p:pic>
        <p:nvPicPr>
          <p:cNvPr id="8" name="Picture 7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9BB4262C-09FB-3BE1-5E55-4BDF2DD39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9" t="15436" r="3887" b="21299"/>
          <a:stretch/>
        </p:blipFill>
        <p:spPr>
          <a:xfrm>
            <a:off x="6805749" y="4353471"/>
            <a:ext cx="5499463" cy="25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yellow flower in a field&#10;&#10;Description automatically generated with medium confidence">
            <a:extLst>
              <a:ext uri="{FF2B5EF4-FFF2-40B4-BE49-F238E27FC236}">
                <a16:creationId xmlns:a16="http://schemas.microsoft.com/office/drawing/2014/main" id="{C7203D5E-FD5A-8A01-8DFE-76B0F1021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688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6F064-F413-1D34-6EFB-5610981F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5400" dirty="0"/>
              <a:t>Prairies are disappearing…</a:t>
            </a:r>
            <a:endParaRPr lang="en-US" sz="4000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7C35B27B-7A5E-0A3E-D1A4-17886B8A3DD4}"/>
              </a:ext>
            </a:extLst>
          </p:cNvPr>
          <p:cNvSpPr txBox="1">
            <a:spLocks/>
          </p:cNvSpPr>
          <p:nvPr/>
        </p:nvSpPr>
        <p:spPr>
          <a:xfrm>
            <a:off x="8225343" y="2889773"/>
            <a:ext cx="3527385" cy="3376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Question: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Should we care about that?</a:t>
            </a:r>
          </a:p>
          <a:p>
            <a:endParaRPr lang="en-US" sz="23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What are some qualities of prairies that make them worth saving?</a:t>
            </a:r>
            <a:endParaRPr lang="en-US" dirty="0"/>
          </a:p>
        </p:txBody>
      </p:sp>
      <p:pic>
        <p:nvPicPr>
          <p:cNvPr id="7" name="Picture 6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0285B9C-98D7-3C68-A523-7E8EAD1D4B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7"/>
          <a:stretch/>
        </p:blipFill>
        <p:spPr>
          <a:xfrm>
            <a:off x="7703386" y="2541964"/>
            <a:ext cx="518911" cy="4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BE23C-9F15-681D-AF25-4D176419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700" y="273050"/>
            <a:ext cx="7418294" cy="1325563"/>
          </a:xfrm>
          <a:solidFill>
            <a:schemeClr val="bg1">
              <a:lumMod val="95000"/>
              <a:alpha val="56954"/>
            </a:schemeClr>
          </a:solidFill>
        </p:spPr>
        <p:txBody>
          <a:bodyPr/>
          <a:lstStyle/>
          <a:p>
            <a:r>
              <a:rPr lang="en-US" dirty="0"/>
              <a:t>Why should prairies be saved?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4B505-64BA-A4A1-F030-2877CC10B2CE}"/>
              </a:ext>
            </a:extLst>
          </p:cNvPr>
          <p:cNvSpPr txBox="1"/>
          <p:nvPr/>
        </p:nvSpPr>
        <p:spPr>
          <a:xfrm>
            <a:off x="5047130" y="1933517"/>
            <a:ext cx="4719917" cy="523220"/>
          </a:xfrm>
          <a:prstGeom prst="rect">
            <a:avLst/>
          </a:prstGeom>
          <a:solidFill>
            <a:schemeClr val="bg1">
              <a:lumMod val="95000"/>
              <a:alpha val="6803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Some potential answers: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C567A-638B-483A-7B07-8E7E0313CCA7}"/>
              </a:ext>
            </a:extLst>
          </p:cNvPr>
          <p:cNvSpPr txBox="1"/>
          <p:nvPr/>
        </p:nvSpPr>
        <p:spPr>
          <a:xfrm>
            <a:off x="4903694" y="2699566"/>
            <a:ext cx="7288306" cy="3621504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They are important for grazing animals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They are the home to many plants and animals that are not found anywhere else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They are important stop-over places for migrating animals, like Monarch Butterflies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They are very important ecologically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 prairie is YOUR ecosystem!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63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&#10;&#10;Description automatically generated with low confidence">
            <a:extLst>
              <a:ext uri="{FF2B5EF4-FFF2-40B4-BE49-F238E27FC236}">
                <a16:creationId xmlns:a16="http://schemas.microsoft.com/office/drawing/2014/main" id="{FFCAAF1F-F9C9-468D-2E87-8EF870A93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26" b="24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ACDF5-3DD4-D93D-1350-434EEED7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Let’s understand how a healthy prairie works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2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1310</Words>
  <Application>Microsoft Macintosh PowerPoint</Application>
  <PresentationFormat>Widescreen</PresentationFormat>
  <Paragraphs>180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Restoring a Prairie</vt:lpstr>
      <vt:lpstr>What we know so far…</vt:lpstr>
      <vt:lpstr>What we know so far, continued …</vt:lpstr>
      <vt:lpstr>What we know so far, continued more…</vt:lpstr>
      <vt:lpstr>Prairies are in danger of disappearing</vt:lpstr>
      <vt:lpstr>Answers:</vt:lpstr>
      <vt:lpstr>Prairies are disappearing…</vt:lpstr>
      <vt:lpstr>Why should prairies be saved?</vt:lpstr>
      <vt:lpstr>Let’s understand how a healthy prairie works</vt:lpstr>
      <vt:lpstr>Recall that most of prairie life is under the ground…</vt:lpstr>
      <vt:lpstr>Prairies are important storehouses for carbon</vt:lpstr>
      <vt:lpstr>All of those underground structures in a prairie are full of carbon</vt:lpstr>
      <vt:lpstr>BUT – Can a prairie be “restored”?</vt:lpstr>
      <vt:lpstr>A new prairie can be made…</vt:lpstr>
      <vt:lpstr>But it takes a LONG time for the prairie to return</vt:lpstr>
      <vt:lpstr>Prairies are complex places!</vt:lpstr>
      <vt:lpstr>Healthy prairies have biodiversity</vt:lpstr>
      <vt:lpstr>Each different species in an ecosystem has a role</vt:lpstr>
      <vt:lpstr>The Food Chain…</vt:lpstr>
      <vt:lpstr>“Trophic levels” = describes how an organism gets its food</vt:lpstr>
      <vt:lpstr>PowerPoint Presentation</vt:lpstr>
      <vt:lpstr>But, the ecosystem is more complex</vt:lpstr>
      <vt:lpstr>Food Web</vt:lpstr>
      <vt:lpstr>PowerPoint Presentation</vt:lpstr>
      <vt:lpstr>Some plants or animals – exert so much influence on the other species as to be considered “dominant”</vt:lpstr>
      <vt:lpstr>PowerPoint Presentation</vt:lpstr>
      <vt:lpstr>Question:  In a prairie food web, there is a consumer that can control the dominant tallgrasses in an ecosystem.  Who is it?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Restoring a Prairie</dc:title>
  <dc:creator>Microsoft Office User</dc:creator>
  <cp:lastModifiedBy>Microsoft Office User</cp:lastModifiedBy>
  <cp:revision>43</cp:revision>
  <dcterms:created xsi:type="dcterms:W3CDTF">2023-03-09T15:22:54Z</dcterms:created>
  <dcterms:modified xsi:type="dcterms:W3CDTF">2023-03-20T23:19:23Z</dcterms:modified>
</cp:coreProperties>
</file>