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301" r:id="rId2"/>
    <p:sldId id="260" r:id="rId3"/>
    <p:sldId id="261" r:id="rId4"/>
    <p:sldId id="280" r:id="rId5"/>
    <p:sldId id="262" r:id="rId6"/>
    <p:sldId id="263" r:id="rId7"/>
    <p:sldId id="271" r:id="rId8"/>
    <p:sldId id="264" r:id="rId9"/>
    <p:sldId id="265" r:id="rId10"/>
    <p:sldId id="257" r:id="rId11"/>
    <p:sldId id="289" r:id="rId12"/>
    <p:sldId id="290" r:id="rId13"/>
    <p:sldId id="266" r:id="rId14"/>
    <p:sldId id="267" r:id="rId15"/>
    <p:sldId id="295" r:id="rId16"/>
    <p:sldId id="270" r:id="rId17"/>
    <p:sldId id="299" r:id="rId18"/>
    <p:sldId id="268" r:id="rId19"/>
    <p:sldId id="269" r:id="rId20"/>
    <p:sldId id="291" r:id="rId21"/>
    <p:sldId id="296" r:id="rId22"/>
    <p:sldId id="294" r:id="rId23"/>
    <p:sldId id="259" r:id="rId24"/>
    <p:sldId id="292" r:id="rId25"/>
    <p:sldId id="300" r:id="rId26"/>
    <p:sldId id="274" r:id="rId27"/>
    <p:sldId id="273" r:id="rId28"/>
    <p:sldId id="272" r:id="rId29"/>
    <p:sldId id="275" r:id="rId30"/>
    <p:sldId id="276" r:id="rId31"/>
    <p:sldId id="258" r:id="rId32"/>
    <p:sldId id="297" r:id="rId33"/>
    <p:sldId id="278" r:id="rId34"/>
    <p:sldId id="298" r:id="rId35"/>
    <p:sldId id="277" r:id="rId36"/>
    <p:sldId id="293" r:id="rId37"/>
    <p:sldId id="279" r:id="rId38"/>
    <p:sldId id="28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43"/>
    <p:restoredTop sz="96410"/>
  </p:normalViewPr>
  <p:slideViewPr>
    <p:cSldViewPr snapToGrid="0" snapToObjects="1">
      <p:cViewPr varScale="1">
        <p:scale>
          <a:sx n="124" d="100"/>
          <a:sy n="124" d="100"/>
        </p:scale>
        <p:origin x="40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38750-DF81-B547-BDD8-4E009B159ACA}" type="datetimeFigureOut">
              <a:rPr lang="en-US" smtClean="0"/>
              <a:t>4/2/21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079926-AD9F-3F41-8D1F-FAAD3B664103}" type="slidenum">
              <a:rPr lang="en-US" smtClean="0"/>
              <a:t>‹#›</a:t>
            </a:fld>
            <a:endParaRPr lang="en-US"/>
          </a:p>
        </p:txBody>
      </p:sp>
    </p:spTree>
    <p:extLst>
      <p:ext uri="{BB962C8B-B14F-4D97-AF65-F5344CB8AC3E}">
        <p14:creationId xmlns:p14="http://schemas.microsoft.com/office/powerpoint/2010/main" val="3943948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7C34D-1A92-4745-AA90-3CAF66CB2C9C}" type="slidenum">
              <a:rPr lang="en-US" smtClean="0"/>
              <a:t>28</a:t>
            </a:fld>
            <a:endParaRPr lang="en-US"/>
          </a:p>
        </p:txBody>
      </p:sp>
    </p:spTree>
    <p:extLst>
      <p:ext uri="{BB962C8B-B14F-4D97-AF65-F5344CB8AC3E}">
        <p14:creationId xmlns:p14="http://schemas.microsoft.com/office/powerpoint/2010/main" val="3252157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176D2-63AA-3548-8845-33F9F6E25F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A36B39-95DE-7349-925C-AACB04A175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87AB8D-74BA-E84A-94B9-81CCD33489B2}"/>
              </a:ext>
            </a:extLst>
          </p:cNvPr>
          <p:cNvSpPr>
            <a:spLocks noGrp="1"/>
          </p:cNvSpPr>
          <p:nvPr>
            <p:ph type="dt" sz="half" idx="10"/>
          </p:nvPr>
        </p:nvSpPr>
        <p:spPr/>
        <p:txBody>
          <a:bodyPr/>
          <a:lstStyle/>
          <a:p>
            <a:fld id="{89F86B90-CE7C-3046-BAA9-4CC1A4D545A3}" type="datetimeFigureOut">
              <a:rPr lang="en-US" smtClean="0"/>
              <a:t>4/2/21</a:t>
            </a:fld>
            <a:endParaRPr lang="en-US"/>
          </a:p>
        </p:txBody>
      </p:sp>
      <p:sp>
        <p:nvSpPr>
          <p:cNvPr id="5" name="Footer Placeholder 4">
            <a:extLst>
              <a:ext uri="{FF2B5EF4-FFF2-40B4-BE49-F238E27FC236}">
                <a16:creationId xmlns:a16="http://schemas.microsoft.com/office/drawing/2014/main" id="{E2A15751-B640-F545-8004-AF5BE695B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2AFD50-0512-C74A-B08D-6DA03B6F9B9C}"/>
              </a:ext>
            </a:extLst>
          </p:cNvPr>
          <p:cNvSpPr>
            <a:spLocks noGrp="1"/>
          </p:cNvSpPr>
          <p:nvPr>
            <p:ph type="sldNum" sz="quarter" idx="12"/>
          </p:nvPr>
        </p:nvSpPr>
        <p:spPr/>
        <p:txBody>
          <a:bodyPr/>
          <a:lstStyle/>
          <a:p>
            <a:fld id="{80D07D87-45C4-EB46-827A-3B18FA202D97}" type="slidenum">
              <a:rPr lang="en-US" smtClean="0"/>
              <a:t>‹#›</a:t>
            </a:fld>
            <a:endParaRPr lang="en-US"/>
          </a:p>
        </p:txBody>
      </p:sp>
    </p:spTree>
    <p:extLst>
      <p:ext uri="{BB962C8B-B14F-4D97-AF65-F5344CB8AC3E}">
        <p14:creationId xmlns:p14="http://schemas.microsoft.com/office/powerpoint/2010/main" val="1312748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538CC-A9D5-864F-988D-64D7A8D5FD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E58215-C797-1A43-A293-1BEAA34905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7AE3A-3924-D045-B3B1-9901915DFE3C}"/>
              </a:ext>
            </a:extLst>
          </p:cNvPr>
          <p:cNvSpPr>
            <a:spLocks noGrp="1"/>
          </p:cNvSpPr>
          <p:nvPr>
            <p:ph type="dt" sz="half" idx="10"/>
          </p:nvPr>
        </p:nvSpPr>
        <p:spPr/>
        <p:txBody>
          <a:bodyPr/>
          <a:lstStyle/>
          <a:p>
            <a:fld id="{89F86B90-CE7C-3046-BAA9-4CC1A4D545A3}" type="datetimeFigureOut">
              <a:rPr lang="en-US" smtClean="0"/>
              <a:t>4/2/21</a:t>
            </a:fld>
            <a:endParaRPr lang="en-US"/>
          </a:p>
        </p:txBody>
      </p:sp>
      <p:sp>
        <p:nvSpPr>
          <p:cNvPr id="5" name="Footer Placeholder 4">
            <a:extLst>
              <a:ext uri="{FF2B5EF4-FFF2-40B4-BE49-F238E27FC236}">
                <a16:creationId xmlns:a16="http://schemas.microsoft.com/office/drawing/2014/main" id="{6263B4C5-BFBF-244F-9E9C-7CAE30DB6E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183B2-1F77-6641-8742-D31D4BBDD759}"/>
              </a:ext>
            </a:extLst>
          </p:cNvPr>
          <p:cNvSpPr>
            <a:spLocks noGrp="1"/>
          </p:cNvSpPr>
          <p:nvPr>
            <p:ph type="sldNum" sz="quarter" idx="12"/>
          </p:nvPr>
        </p:nvSpPr>
        <p:spPr/>
        <p:txBody>
          <a:bodyPr/>
          <a:lstStyle/>
          <a:p>
            <a:fld id="{80D07D87-45C4-EB46-827A-3B18FA202D97}" type="slidenum">
              <a:rPr lang="en-US" smtClean="0"/>
              <a:t>‹#›</a:t>
            </a:fld>
            <a:endParaRPr lang="en-US"/>
          </a:p>
        </p:txBody>
      </p:sp>
    </p:spTree>
    <p:extLst>
      <p:ext uri="{BB962C8B-B14F-4D97-AF65-F5344CB8AC3E}">
        <p14:creationId xmlns:p14="http://schemas.microsoft.com/office/powerpoint/2010/main" val="3553176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A36E22-B1BF-7E4B-BC3F-7A908D751D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A8D229-E156-E441-BDC0-5C01C3687A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DD83C4-A72A-5740-9217-D980CAB8E3AE}"/>
              </a:ext>
            </a:extLst>
          </p:cNvPr>
          <p:cNvSpPr>
            <a:spLocks noGrp="1"/>
          </p:cNvSpPr>
          <p:nvPr>
            <p:ph type="dt" sz="half" idx="10"/>
          </p:nvPr>
        </p:nvSpPr>
        <p:spPr/>
        <p:txBody>
          <a:bodyPr/>
          <a:lstStyle/>
          <a:p>
            <a:fld id="{89F86B90-CE7C-3046-BAA9-4CC1A4D545A3}" type="datetimeFigureOut">
              <a:rPr lang="en-US" smtClean="0"/>
              <a:t>4/2/21</a:t>
            </a:fld>
            <a:endParaRPr lang="en-US"/>
          </a:p>
        </p:txBody>
      </p:sp>
      <p:sp>
        <p:nvSpPr>
          <p:cNvPr id="5" name="Footer Placeholder 4">
            <a:extLst>
              <a:ext uri="{FF2B5EF4-FFF2-40B4-BE49-F238E27FC236}">
                <a16:creationId xmlns:a16="http://schemas.microsoft.com/office/drawing/2014/main" id="{B1C275EA-1C23-AD42-B720-4ADAD4055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1634E-85C8-9D48-B199-6DF16DC07787}"/>
              </a:ext>
            </a:extLst>
          </p:cNvPr>
          <p:cNvSpPr>
            <a:spLocks noGrp="1"/>
          </p:cNvSpPr>
          <p:nvPr>
            <p:ph type="sldNum" sz="quarter" idx="12"/>
          </p:nvPr>
        </p:nvSpPr>
        <p:spPr/>
        <p:txBody>
          <a:bodyPr/>
          <a:lstStyle/>
          <a:p>
            <a:fld id="{80D07D87-45C4-EB46-827A-3B18FA202D97}" type="slidenum">
              <a:rPr lang="en-US" smtClean="0"/>
              <a:t>‹#›</a:t>
            </a:fld>
            <a:endParaRPr lang="en-US"/>
          </a:p>
        </p:txBody>
      </p:sp>
    </p:spTree>
    <p:extLst>
      <p:ext uri="{BB962C8B-B14F-4D97-AF65-F5344CB8AC3E}">
        <p14:creationId xmlns:p14="http://schemas.microsoft.com/office/powerpoint/2010/main" val="722981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BB0B9-E6DF-9141-A52C-9483FBC5E9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8360DB-3AE6-4148-927B-BADC87EF8AE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C5A3E-FF55-F74D-99B6-8FED4E6314A4}"/>
              </a:ext>
            </a:extLst>
          </p:cNvPr>
          <p:cNvSpPr>
            <a:spLocks noGrp="1"/>
          </p:cNvSpPr>
          <p:nvPr>
            <p:ph type="dt" sz="half" idx="10"/>
          </p:nvPr>
        </p:nvSpPr>
        <p:spPr/>
        <p:txBody>
          <a:bodyPr/>
          <a:lstStyle/>
          <a:p>
            <a:fld id="{89F86B90-CE7C-3046-BAA9-4CC1A4D545A3}" type="datetimeFigureOut">
              <a:rPr lang="en-US" smtClean="0"/>
              <a:t>4/2/21</a:t>
            </a:fld>
            <a:endParaRPr lang="en-US"/>
          </a:p>
        </p:txBody>
      </p:sp>
      <p:sp>
        <p:nvSpPr>
          <p:cNvPr id="5" name="Footer Placeholder 4">
            <a:extLst>
              <a:ext uri="{FF2B5EF4-FFF2-40B4-BE49-F238E27FC236}">
                <a16:creationId xmlns:a16="http://schemas.microsoft.com/office/drawing/2014/main" id="{D20E6925-3573-0C4D-A889-77B28F783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756B1F-ACED-E94F-B789-3DDA584B8DD9}"/>
              </a:ext>
            </a:extLst>
          </p:cNvPr>
          <p:cNvSpPr>
            <a:spLocks noGrp="1"/>
          </p:cNvSpPr>
          <p:nvPr>
            <p:ph type="sldNum" sz="quarter" idx="12"/>
          </p:nvPr>
        </p:nvSpPr>
        <p:spPr/>
        <p:txBody>
          <a:bodyPr/>
          <a:lstStyle/>
          <a:p>
            <a:fld id="{80D07D87-45C4-EB46-827A-3B18FA202D97}" type="slidenum">
              <a:rPr lang="en-US" smtClean="0"/>
              <a:t>‹#›</a:t>
            </a:fld>
            <a:endParaRPr lang="en-US"/>
          </a:p>
        </p:txBody>
      </p:sp>
    </p:spTree>
    <p:extLst>
      <p:ext uri="{BB962C8B-B14F-4D97-AF65-F5344CB8AC3E}">
        <p14:creationId xmlns:p14="http://schemas.microsoft.com/office/powerpoint/2010/main" val="3334611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29BA4-5AF7-A141-B5A4-0CD63BD7F1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01C0BD-B6A2-A145-9476-F873347FB0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2B6674D-874A-B64A-8418-C25FB7149216}"/>
              </a:ext>
            </a:extLst>
          </p:cNvPr>
          <p:cNvSpPr>
            <a:spLocks noGrp="1"/>
          </p:cNvSpPr>
          <p:nvPr>
            <p:ph type="dt" sz="half" idx="10"/>
          </p:nvPr>
        </p:nvSpPr>
        <p:spPr/>
        <p:txBody>
          <a:bodyPr/>
          <a:lstStyle/>
          <a:p>
            <a:fld id="{89F86B90-CE7C-3046-BAA9-4CC1A4D545A3}" type="datetimeFigureOut">
              <a:rPr lang="en-US" smtClean="0"/>
              <a:t>4/2/21</a:t>
            </a:fld>
            <a:endParaRPr lang="en-US"/>
          </a:p>
        </p:txBody>
      </p:sp>
      <p:sp>
        <p:nvSpPr>
          <p:cNvPr id="5" name="Footer Placeholder 4">
            <a:extLst>
              <a:ext uri="{FF2B5EF4-FFF2-40B4-BE49-F238E27FC236}">
                <a16:creationId xmlns:a16="http://schemas.microsoft.com/office/drawing/2014/main" id="{002CE7A0-AA2B-7C43-9C3E-89F2B671A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65AD43-B6CF-7644-B9AE-45D625CBF692}"/>
              </a:ext>
            </a:extLst>
          </p:cNvPr>
          <p:cNvSpPr>
            <a:spLocks noGrp="1"/>
          </p:cNvSpPr>
          <p:nvPr>
            <p:ph type="sldNum" sz="quarter" idx="12"/>
          </p:nvPr>
        </p:nvSpPr>
        <p:spPr/>
        <p:txBody>
          <a:bodyPr/>
          <a:lstStyle/>
          <a:p>
            <a:fld id="{80D07D87-45C4-EB46-827A-3B18FA202D97}" type="slidenum">
              <a:rPr lang="en-US" smtClean="0"/>
              <a:t>‹#›</a:t>
            </a:fld>
            <a:endParaRPr lang="en-US"/>
          </a:p>
        </p:txBody>
      </p:sp>
    </p:spTree>
    <p:extLst>
      <p:ext uri="{BB962C8B-B14F-4D97-AF65-F5344CB8AC3E}">
        <p14:creationId xmlns:p14="http://schemas.microsoft.com/office/powerpoint/2010/main" val="147129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991FC-578E-394B-96C7-83C7265F54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C1F573-8F1A-764D-954D-A12F20247E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60DA36-BBAA-2843-B5D0-05E879DE69D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0B4DF6-326F-D84D-8908-A6910DBCB5DD}"/>
              </a:ext>
            </a:extLst>
          </p:cNvPr>
          <p:cNvSpPr>
            <a:spLocks noGrp="1"/>
          </p:cNvSpPr>
          <p:nvPr>
            <p:ph type="dt" sz="half" idx="10"/>
          </p:nvPr>
        </p:nvSpPr>
        <p:spPr/>
        <p:txBody>
          <a:bodyPr/>
          <a:lstStyle/>
          <a:p>
            <a:fld id="{89F86B90-CE7C-3046-BAA9-4CC1A4D545A3}" type="datetimeFigureOut">
              <a:rPr lang="en-US" smtClean="0"/>
              <a:t>4/2/21</a:t>
            </a:fld>
            <a:endParaRPr lang="en-US"/>
          </a:p>
        </p:txBody>
      </p:sp>
      <p:sp>
        <p:nvSpPr>
          <p:cNvPr id="6" name="Footer Placeholder 5">
            <a:extLst>
              <a:ext uri="{FF2B5EF4-FFF2-40B4-BE49-F238E27FC236}">
                <a16:creationId xmlns:a16="http://schemas.microsoft.com/office/drawing/2014/main" id="{57CA3198-CEFA-3A49-AE37-87CEF4E6EE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CC297D-249D-7A4F-A668-FEBCE7F5658C}"/>
              </a:ext>
            </a:extLst>
          </p:cNvPr>
          <p:cNvSpPr>
            <a:spLocks noGrp="1"/>
          </p:cNvSpPr>
          <p:nvPr>
            <p:ph type="sldNum" sz="quarter" idx="12"/>
          </p:nvPr>
        </p:nvSpPr>
        <p:spPr/>
        <p:txBody>
          <a:bodyPr/>
          <a:lstStyle/>
          <a:p>
            <a:fld id="{80D07D87-45C4-EB46-827A-3B18FA202D97}" type="slidenum">
              <a:rPr lang="en-US" smtClean="0"/>
              <a:t>‹#›</a:t>
            </a:fld>
            <a:endParaRPr lang="en-US"/>
          </a:p>
        </p:txBody>
      </p:sp>
    </p:spTree>
    <p:extLst>
      <p:ext uri="{BB962C8B-B14F-4D97-AF65-F5344CB8AC3E}">
        <p14:creationId xmlns:p14="http://schemas.microsoft.com/office/powerpoint/2010/main" val="2855604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696C6-336A-4D47-91AA-6445916F04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039505-C8E3-5744-8E5B-62601AFE81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0C06FF7-8DE7-0A4D-A407-6D7C720B1EB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C4045F-76BD-EA4B-AF17-268FAA8355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B784A36-331D-AF44-A947-5DE55EA3616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044CCA-10FC-ED48-AA20-8025907747F1}"/>
              </a:ext>
            </a:extLst>
          </p:cNvPr>
          <p:cNvSpPr>
            <a:spLocks noGrp="1"/>
          </p:cNvSpPr>
          <p:nvPr>
            <p:ph type="dt" sz="half" idx="10"/>
          </p:nvPr>
        </p:nvSpPr>
        <p:spPr/>
        <p:txBody>
          <a:bodyPr/>
          <a:lstStyle/>
          <a:p>
            <a:fld id="{89F86B90-CE7C-3046-BAA9-4CC1A4D545A3}" type="datetimeFigureOut">
              <a:rPr lang="en-US" smtClean="0"/>
              <a:t>4/2/21</a:t>
            </a:fld>
            <a:endParaRPr lang="en-US"/>
          </a:p>
        </p:txBody>
      </p:sp>
      <p:sp>
        <p:nvSpPr>
          <p:cNvPr id="8" name="Footer Placeholder 7">
            <a:extLst>
              <a:ext uri="{FF2B5EF4-FFF2-40B4-BE49-F238E27FC236}">
                <a16:creationId xmlns:a16="http://schemas.microsoft.com/office/drawing/2014/main" id="{3FBE7BBF-6569-9A40-9310-35AAA4978B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7D254B-1609-2642-B657-948FC8F2633E}"/>
              </a:ext>
            </a:extLst>
          </p:cNvPr>
          <p:cNvSpPr>
            <a:spLocks noGrp="1"/>
          </p:cNvSpPr>
          <p:nvPr>
            <p:ph type="sldNum" sz="quarter" idx="12"/>
          </p:nvPr>
        </p:nvSpPr>
        <p:spPr/>
        <p:txBody>
          <a:bodyPr/>
          <a:lstStyle/>
          <a:p>
            <a:fld id="{80D07D87-45C4-EB46-827A-3B18FA202D97}" type="slidenum">
              <a:rPr lang="en-US" smtClean="0"/>
              <a:t>‹#›</a:t>
            </a:fld>
            <a:endParaRPr lang="en-US"/>
          </a:p>
        </p:txBody>
      </p:sp>
    </p:spTree>
    <p:extLst>
      <p:ext uri="{BB962C8B-B14F-4D97-AF65-F5344CB8AC3E}">
        <p14:creationId xmlns:p14="http://schemas.microsoft.com/office/powerpoint/2010/main" val="3464375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EBC45-B1C5-B146-830C-8B6FCE463A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9E9090-C1E5-514E-9EAA-5B5698072DC5}"/>
              </a:ext>
            </a:extLst>
          </p:cNvPr>
          <p:cNvSpPr>
            <a:spLocks noGrp="1"/>
          </p:cNvSpPr>
          <p:nvPr>
            <p:ph type="dt" sz="half" idx="10"/>
          </p:nvPr>
        </p:nvSpPr>
        <p:spPr/>
        <p:txBody>
          <a:bodyPr/>
          <a:lstStyle/>
          <a:p>
            <a:fld id="{89F86B90-CE7C-3046-BAA9-4CC1A4D545A3}" type="datetimeFigureOut">
              <a:rPr lang="en-US" smtClean="0"/>
              <a:t>4/2/21</a:t>
            </a:fld>
            <a:endParaRPr lang="en-US"/>
          </a:p>
        </p:txBody>
      </p:sp>
      <p:sp>
        <p:nvSpPr>
          <p:cNvPr id="4" name="Footer Placeholder 3">
            <a:extLst>
              <a:ext uri="{FF2B5EF4-FFF2-40B4-BE49-F238E27FC236}">
                <a16:creationId xmlns:a16="http://schemas.microsoft.com/office/drawing/2014/main" id="{E94630DB-5B4C-9846-9686-1FE8856A6C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BC8CFD-C804-6E47-820F-114E07195644}"/>
              </a:ext>
            </a:extLst>
          </p:cNvPr>
          <p:cNvSpPr>
            <a:spLocks noGrp="1"/>
          </p:cNvSpPr>
          <p:nvPr>
            <p:ph type="sldNum" sz="quarter" idx="12"/>
          </p:nvPr>
        </p:nvSpPr>
        <p:spPr/>
        <p:txBody>
          <a:bodyPr/>
          <a:lstStyle/>
          <a:p>
            <a:fld id="{80D07D87-45C4-EB46-827A-3B18FA202D97}" type="slidenum">
              <a:rPr lang="en-US" smtClean="0"/>
              <a:t>‹#›</a:t>
            </a:fld>
            <a:endParaRPr lang="en-US"/>
          </a:p>
        </p:txBody>
      </p:sp>
    </p:spTree>
    <p:extLst>
      <p:ext uri="{BB962C8B-B14F-4D97-AF65-F5344CB8AC3E}">
        <p14:creationId xmlns:p14="http://schemas.microsoft.com/office/powerpoint/2010/main" val="2313633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B0C244-5923-224B-BCD5-B219E96C27E9}"/>
              </a:ext>
            </a:extLst>
          </p:cNvPr>
          <p:cNvSpPr>
            <a:spLocks noGrp="1"/>
          </p:cNvSpPr>
          <p:nvPr>
            <p:ph type="dt" sz="half" idx="10"/>
          </p:nvPr>
        </p:nvSpPr>
        <p:spPr/>
        <p:txBody>
          <a:bodyPr/>
          <a:lstStyle/>
          <a:p>
            <a:fld id="{89F86B90-CE7C-3046-BAA9-4CC1A4D545A3}" type="datetimeFigureOut">
              <a:rPr lang="en-US" smtClean="0"/>
              <a:t>4/2/21</a:t>
            </a:fld>
            <a:endParaRPr lang="en-US"/>
          </a:p>
        </p:txBody>
      </p:sp>
      <p:sp>
        <p:nvSpPr>
          <p:cNvPr id="3" name="Footer Placeholder 2">
            <a:extLst>
              <a:ext uri="{FF2B5EF4-FFF2-40B4-BE49-F238E27FC236}">
                <a16:creationId xmlns:a16="http://schemas.microsoft.com/office/drawing/2014/main" id="{CEA5C4EF-2FCC-F542-B64C-A4B7BE92BF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17C739-F40D-F142-BF43-24C5EADE04B5}"/>
              </a:ext>
            </a:extLst>
          </p:cNvPr>
          <p:cNvSpPr>
            <a:spLocks noGrp="1"/>
          </p:cNvSpPr>
          <p:nvPr>
            <p:ph type="sldNum" sz="quarter" idx="12"/>
          </p:nvPr>
        </p:nvSpPr>
        <p:spPr/>
        <p:txBody>
          <a:bodyPr/>
          <a:lstStyle/>
          <a:p>
            <a:fld id="{80D07D87-45C4-EB46-827A-3B18FA202D97}" type="slidenum">
              <a:rPr lang="en-US" smtClean="0"/>
              <a:t>‹#›</a:t>
            </a:fld>
            <a:endParaRPr lang="en-US"/>
          </a:p>
        </p:txBody>
      </p:sp>
    </p:spTree>
    <p:extLst>
      <p:ext uri="{BB962C8B-B14F-4D97-AF65-F5344CB8AC3E}">
        <p14:creationId xmlns:p14="http://schemas.microsoft.com/office/powerpoint/2010/main" val="1135180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DCA30-5321-864D-B5A9-99123B48B2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B53DE9-F9C7-EA4F-A820-0081E8E208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7E91BD-1EE0-0849-816E-2659B9052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449251-BA96-6A41-8024-01197A5C9AD0}"/>
              </a:ext>
            </a:extLst>
          </p:cNvPr>
          <p:cNvSpPr>
            <a:spLocks noGrp="1"/>
          </p:cNvSpPr>
          <p:nvPr>
            <p:ph type="dt" sz="half" idx="10"/>
          </p:nvPr>
        </p:nvSpPr>
        <p:spPr/>
        <p:txBody>
          <a:bodyPr/>
          <a:lstStyle/>
          <a:p>
            <a:fld id="{89F86B90-CE7C-3046-BAA9-4CC1A4D545A3}" type="datetimeFigureOut">
              <a:rPr lang="en-US" smtClean="0"/>
              <a:t>4/2/21</a:t>
            </a:fld>
            <a:endParaRPr lang="en-US"/>
          </a:p>
        </p:txBody>
      </p:sp>
      <p:sp>
        <p:nvSpPr>
          <p:cNvPr id="6" name="Footer Placeholder 5">
            <a:extLst>
              <a:ext uri="{FF2B5EF4-FFF2-40B4-BE49-F238E27FC236}">
                <a16:creationId xmlns:a16="http://schemas.microsoft.com/office/drawing/2014/main" id="{D6FD542B-C65D-6B4C-9BAA-52A5554192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964C04-303D-F642-83C6-CF3C174A90C0}"/>
              </a:ext>
            </a:extLst>
          </p:cNvPr>
          <p:cNvSpPr>
            <a:spLocks noGrp="1"/>
          </p:cNvSpPr>
          <p:nvPr>
            <p:ph type="sldNum" sz="quarter" idx="12"/>
          </p:nvPr>
        </p:nvSpPr>
        <p:spPr/>
        <p:txBody>
          <a:bodyPr/>
          <a:lstStyle/>
          <a:p>
            <a:fld id="{80D07D87-45C4-EB46-827A-3B18FA202D97}" type="slidenum">
              <a:rPr lang="en-US" smtClean="0"/>
              <a:t>‹#›</a:t>
            </a:fld>
            <a:endParaRPr lang="en-US"/>
          </a:p>
        </p:txBody>
      </p:sp>
    </p:spTree>
    <p:extLst>
      <p:ext uri="{BB962C8B-B14F-4D97-AF65-F5344CB8AC3E}">
        <p14:creationId xmlns:p14="http://schemas.microsoft.com/office/powerpoint/2010/main" val="564259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00816-8BD7-2041-A289-B3303225B8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7C7580-1717-C74C-A8EA-0F9AF58C70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D3FC44-86B6-4F4B-ACA4-7EDFD0FE70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F639EE-4124-5649-BD82-5A06CFCE4513}"/>
              </a:ext>
            </a:extLst>
          </p:cNvPr>
          <p:cNvSpPr>
            <a:spLocks noGrp="1"/>
          </p:cNvSpPr>
          <p:nvPr>
            <p:ph type="dt" sz="half" idx="10"/>
          </p:nvPr>
        </p:nvSpPr>
        <p:spPr/>
        <p:txBody>
          <a:bodyPr/>
          <a:lstStyle/>
          <a:p>
            <a:fld id="{89F86B90-CE7C-3046-BAA9-4CC1A4D545A3}" type="datetimeFigureOut">
              <a:rPr lang="en-US" smtClean="0"/>
              <a:t>4/2/21</a:t>
            </a:fld>
            <a:endParaRPr lang="en-US"/>
          </a:p>
        </p:txBody>
      </p:sp>
      <p:sp>
        <p:nvSpPr>
          <p:cNvPr id="6" name="Footer Placeholder 5">
            <a:extLst>
              <a:ext uri="{FF2B5EF4-FFF2-40B4-BE49-F238E27FC236}">
                <a16:creationId xmlns:a16="http://schemas.microsoft.com/office/drawing/2014/main" id="{F6FE6596-7C23-BD4B-8535-002F1E9AAA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6D4B6-6664-D34D-83BD-68FFC026D158}"/>
              </a:ext>
            </a:extLst>
          </p:cNvPr>
          <p:cNvSpPr>
            <a:spLocks noGrp="1"/>
          </p:cNvSpPr>
          <p:nvPr>
            <p:ph type="sldNum" sz="quarter" idx="12"/>
          </p:nvPr>
        </p:nvSpPr>
        <p:spPr/>
        <p:txBody>
          <a:bodyPr/>
          <a:lstStyle/>
          <a:p>
            <a:fld id="{80D07D87-45C4-EB46-827A-3B18FA202D97}" type="slidenum">
              <a:rPr lang="en-US" smtClean="0"/>
              <a:t>‹#›</a:t>
            </a:fld>
            <a:endParaRPr lang="en-US"/>
          </a:p>
        </p:txBody>
      </p:sp>
    </p:spTree>
    <p:extLst>
      <p:ext uri="{BB962C8B-B14F-4D97-AF65-F5344CB8AC3E}">
        <p14:creationId xmlns:p14="http://schemas.microsoft.com/office/powerpoint/2010/main" val="3892847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CFE87A-D8E0-1C4D-A866-A67A657CDF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D12551-0FCC-8345-B900-CB7089CFE4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52E0F9-2ECF-B84F-BD35-6376D9CCF1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F86B90-CE7C-3046-BAA9-4CC1A4D545A3}" type="datetimeFigureOut">
              <a:rPr lang="en-US" smtClean="0"/>
              <a:t>4/2/21</a:t>
            </a:fld>
            <a:endParaRPr lang="en-US"/>
          </a:p>
        </p:txBody>
      </p:sp>
      <p:sp>
        <p:nvSpPr>
          <p:cNvPr id="5" name="Footer Placeholder 4">
            <a:extLst>
              <a:ext uri="{FF2B5EF4-FFF2-40B4-BE49-F238E27FC236}">
                <a16:creationId xmlns:a16="http://schemas.microsoft.com/office/drawing/2014/main" id="{114B26C7-53B5-1641-8DD5-28E3A214AD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07A0A0-5683-D648-8D98-518BD6C07E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D07D87-45C4-EB46-827A-3B18FA202D97}" type="slidenum">
              <a:rPr lang="en-US" smtClean="0"/>
              <a:t>‹#›</a:t>
            </a:fld>
            <a:endParaRPr lang="en-US"/>
          </a:p>
        </p:txBody>
      </p:sp>
    </p:spTree>
    <p:extLst>
      <p:ext uri="{BB962C8B-B14F-4D97-AF65-F5344CB8AC3E}">
        <p14:creationId xmlns:p14="http://schemas.microsoft.com/office/powerpoint/2010/main" val="833648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3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3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DD90D5-95CD-3C46-9431-48E6A7715EB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864" y="757237"/>
            <a:ext cx="12109264" cy="4414837"/>
          </a:xfrm>
          <a:prstGeom prst="rect">
            <a:avLst/>
          </a:prstGeom>
        </p:spPr>
      </p:pic>
      <p:sp>
        <p:nvSpPr>
          <p:cNvPr id="6" name="Title 1">
            <a:extLst>
              <a:ext uri="{FF2B5EF4-FFF2-40B4-BE49-F238E27FC236}">
                <a16:creationId xmlns:a16="http://schemas.microsoft.com/office/drawing/2014/main" id="{A1F5BE28-CAE9-934D-B028-92A3385C7541}"/>
              </a:ext>
            </a:extLst>
          </p:cNvPr>
          <p:cNvSpPr txBox="1">
            <a:spLocks/>
          </p:cNvSpPr>
          <p:nvPr/>
        </p:nvSpPr>
        <p:spPr>
          <a:xfrm>
            <a:off x="479041" y="5505180"/>
            <a:ext cx="10515600" cy="88035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 New Naturalist’s Motto?</a:t>
            </a:r>
          </a:p>
        </p:txBody>
      </p:sp>
    </p:spTree>
    <p:extLst>
      <p:ext uri="{BB962C8B-B14F-4D97-AF65-F5344CB8AC3E}">
        <p14:creationId xmlns:p14="http://schemas.microsoft.com/office/powerpoint/2010/main" val="3998457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06680" y="67578"/>
            <a:ext cx="9161321" cy="6752506"/>
          </a:xfrm>
          <a:prstGeom prst="rect">
            <a:avLst/>
          </a:prstGeom>
        </p:spPr>
      </p:pic>
      <p:sp>
        <p:nvSpPr>
          <p:cNvPr id="3" name="TextBox 2"/>
          <p:cNvSpPr txBox="1"/>
          <p:nvPr/>
        </p:nvSpPr>
        <p:spPr>
          <a:xfrm>
            <a:off x="1857524" y="194327"/>
            <a:ext cx="6180899" cy="1200329"/>
          </a:xfrm>
          <a:prstGeom prst="rect">
            <a:avLst/>
          </a:prstGeom>
          <a:noFill/>
        </p:spPr>
        <p:txBody>
          <a:bodyPr wrap="none" rtlCol="0">
            <a:spAutoFit/>
          </a:bodyPr>
          <a:lstStyle/>
          <a:p>
            <a:r>
              <a:rPr lang="en-US" sz="3600" dirty="0"/>
              <a:t>Early Naturalists of </a:t>
            </a:r>
            <a:r>
              <a:rPr lang="en-US" sz="3600" dirty="0" err="1"/>
              <a:t>Mammalogy</a:t>
            </a:r>
            <a:endParaRPr lang="en-US" sz="3600" dirty="0"/>
          </a:p>
          <a:p>
            <a:r>
              <a:rPr lang="en-US" sz="3600" dirty="0"/>
              <a:t>ca. 1919 – Death Valley</a:t>
            </a:r>
          </a:p>
        </p:txBody>
      </p:sp>
    </p:spTree>
    <p:extLst>
      <p:ext uri="{BB962C8B-B14F-4D97-AF65-F5344CB8AC3E}">
        <p14:creationId xmlns:p14="http://schemas.microsoft.com/office/powerpoint/2010/main" val="2745031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06680" y="67578"/>
            <a:ext cx="9161321" cy="6752506"/>
          </a:xfrm>
          <a:prstGeom prst="rect">
            <a:avLst/>
          </a:prstGeom>
        </p:spPr>
      </p:pic>
      <p:sp>
        <p:nvSpPr>
          <p:cNvPr id="3" name="TextBox 2"/>
          <p:cNvSpPr txBox="1"/>
          <p:nvPr/>
        </p:nvSpPr>
        <p:spPr>
          <a:xfrm>
            <a:off x="1857524" y="198313"/>
            <a:ext cx="6180899" cy="1200329"/>
          </a:xfrm>
          <a:prstGeom prst="rect">
            <a:avLst/>
          </a:prstGeom>
          <a:noFill/>
        </p:spPr>
        <p:txBody>
          <a:bodyPr wrap="none" rtlCol="0">
            <a:spAutoFit/>
          </a:bodyPr>
          <a:lstStyle/>
          <a:p>
            <a:r>
              <a:rPr lang="en-US" sz="3600" dirty="0"/>
              <a:t>Early Naturalists of </a:t>
            </a:r>
            <a:r>
              <a:rPr lang="en-US" sz="3600" dirty="0" err="1"/>
              <a:t>Mammalogy</a:t>
            </a:r>
            <a:endParaRPr lang="en-US" sz="3600" dirty="0"/>
          </a:p>
          <a:p>
            <a:r>
              <a:rPr lang="en-US" sz="3600" dirty="0"/>
              <a:t>ca. 1919 – Death Valley</a:t>
            </a:r>
          </a:p>
        </p:txBody>
      </p:sp>
      <p:sp>
        <p:nvSpPr>
          <p:cNvPr id="4" name="TextBox 3"/>
          <p:cNvSpPr txBox="1"/>
          <p:nvPr/>
        </p:nvSpPr>
        <p:spPr>
          <a:xfrm>
            <a:off x="2027786" y="5098296"/>
            <a:ext cx="1691088" cy="1200328"/>
          </a:xfrm>
          <a:prstGeom prst="rect">
            <a:avLst/>
          </a:prstGeom>
          <a:noFill/>
        </p:spPr>
        <p:txBody>
          <a:bodyPr wrap="none" rtlCol="0">
            <a:spAutoFit/>
          </a:bodyPr>
          <a:lstStyle/>
          <a:p>
            <a:r>
              <a:rPr lang="en-US" sz="2400" dirty="0"/>
              <a:t>Vernon</a:t>
            </a:r>
          </a:p>
          <a:p>
            <a:r>
              <a:rPr lang="en-US" sz="2400" dirty="0"/>
              <a:t> Bailey</a:t>
            </a:r>
          </a:p>
          <a:p>
            <a:r>
              <a:rPr lang="en-US" sz="2400" dirty="0"/>
              <a:t>(more later)</a:t>
            </a:r>
          </a:p>
        </p:txBody>
      </p:sp>
      <p:sp>
        <p:nvSpPr>
          <p:cNvPr id="5" name="Bent-Up Arrow 4"/>
          <p:cNvSpPr/>
          <p:nvPr/>
        </p:nvSpPr>
        <p:spPr>
          <a:xfrm rot="21018462">
            <a:off x="2999971" y="4109597"/>
            <a:ext cx="499858" cy="1561000"/>
          </a:xfrm>
          <a:prstGeom prst="bentUpArrow">
            <a:avLst>
              <a:gd name="adj1" fmla="val 13545"/>
              <a:gd name="adj2" fmla="val 25000"/>
              <a:gd name="adj3" fmla="val 2500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4290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06680" y="67578"/>
            <a:ext cx="9161321" cy="6752506"/>
          </a:xfrm>
          <a:prstGeom prst="rect">
            <a:avLst/>
          </a:prstGeom>
        </p:spPr>
      </p:pic>
      <p:sp>
        <p:nvSpPr>
          <p:cNvPr id="3" name="TextBox 2"/>
          <p:cNvSpPr txBox="1"/>
          <p:nvPr/>
        </p:nvSpPr>
        <p:spPr>
          <a:xfrm>
            <a:off x="1842280" y="202467"/>
            <a:ext cx="6180899" cy="1200329"/>
          </a:xfrm>
          <a:prstGeom prst="rect">
            <a:avLst/>
          </a:prstGeom>
          <a:noFill/>
        </p:spPr>
        <p:txBody>
          <a:bodyPr wrap="none" rtlCol="0">
            <a:spAutoFit/>
          </a:bodyPr>
          <a:lstStyle/>
          <a:p>
            <a:r>
              <a:rPr lang="en-US" sz="3600" dirty="0"/>
              <a:t>Early Naturalists of </a:t>
            </a:r>
            <a:r>
              <a:rPr lang="en-US" sz="3600" dirty="0" err="1"/>
              <a:t>Mammalogy</a:t>
            </a:r>
            <a:endParaRPr lang="en-US" sz="3600" dirty="0"/>
          </a:p>
          <a:p>
            <a:r>
              <a:rPr lang="en-US" sz="3600" dirty="0"/>
              <a:t>ca. 1919 – Death Valley</a:t>
            </a:r>
          </a:p>
        </p:txBody>
      </p:sp>
      <p:sp>
        <p:nvSpPr>
          <p:cNvPr id="4" name="TextBox 3"/>
          <p:cNvSpPr txBox="1"/>
          <p:nvPr/>
        </p:nvSpPr>
        <p:spPr>
          <a:xfrm>
            <a:off x="4032232" y="5356242"/>
            <a:ext cx="2983960" cy="1200328"/>
          </a:xfrm>
          <a:prstGeom prst="rect">
            <a:avLst/>
          </a:prstGeom>
          <a:noFill/>
        </p:spPr>
        <p:txBody>
          <a:bodyPr wrap="none" rtlCol="0">
            <a:spAutoFit/>
          </a:bodyPr>
          <a:lstStyle/>
          <a:p>
            <a:r>
              <a:rPr lang="en-US" sz="2400" dirty="0"/>
              <a:t>Hart</a:t>
            </a:r>
          </a:p>
          <a:p>
            <a:r>
              <a:rPr lang="en-US" sz="2400" dirty="0"/>
              <a:t>Merriam</a:t>
            </a:r>
          </a:p>
          <a:p>
            <a:r>
              <a:rPr lang="en-US" sz="2400" dirty="0"/>
              <a:t>(recognize the name?)</a:t>
            </a:r>
          </a:p>
        </p:txBody>
      </p:sp>
      <p:sp>
        <p:nvSpPr>
          <p:cNvPr id="5" name="Bent-Up Arrow 4"/>
          <p:cNvSpPr/>
          <p:nvPr/>
        </p:nvSpPr>
        <p:spPr>
          <a:xfrm rot="21018462">
            <a:off x="4667035" y="4109597"/>
            <a:ext cx="499858" cy="1561000"/>
          </a:xfrm>
          <a:prstGeom prst="bentUpArrow">
            <a:avLst>
              <a:gd name="adj1" fmla="val 13545"/>
              <a:gd name="adj2" fmla="val 25000"/>
              <a:gd name="adj3" fmla="val 2500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633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4046" y="56798"/>
            <a:ext cx="8700899" cy="6801202"/>
          </a:xfrm>
          <a:prstGeom prst="rect">
            <a:avLst/>
          </a:prstGeom>
        </p:spPr>
      </p:pic>
      <p:sp>
        <p:nvSpPr>
          <p:cNvPr id="3" name="TextBox 2"/>
          <p:cNvSpPr txBox="1"/>
          <p:nvPr/>
        </p:nvSpPr>
        <p:spPr>
          <a:xfrm>
            <a:off x="4007270" y="-55124"/>
            <a:ext cx="4114453" cy="646331"/>
          </a:xfrm>
          <a:prstGeom prst="rect">
            <a:avLst/>
          </a:prstGeom>
          <a:noFill/>
        </p:spPr>
        <p:txBody>
          <a:bodyPr wrap="none" rtlCol="0">
            <a:spAutoFit/>
          </a:bodyPr>
          <a:lstStyle/>
          <a:p>
            <a:r>
              <a:rPr lang="en-US" sz="3600" dirty="0"/>
              <a:t>Merriam’s Life Zones</a:t>
            </a:r>
          </a:p>
        </p:txBody>
      </p:sp>
      <p:sp>
        <p:nvSpPr>
          <p:cNvPr id="5" name="TextBox 4">
            <a:extLst>
              <a:ext uri="{FF2B5EF4-FFF2-40B4-BE49-F238E27FC236}">
                <a16:creationId xmlns:a16="http://schemas.microsoft.com/office/drawing/2014/main" id="{616298F5-0DDF-444C-A0F3-D206B8DC1FE7}"/>
              </a:ext>
            </a:extLst>
          </p:cNvPr>
          <p:cNvSpPr txBox="1"/>
          <p:nvPr/>
        </p:nvSpPr>
        <p:spPr>
          <a:xfrm>
            <a:off x="871537" y="6268819"/>
            <a:ext cx="1186543" cy="461665"/>
          </a:xfrm>
          <a:prstGeom prst="rect">
            <a:avLst/>
          </a:prstGeom>
          <a:noFill/>
        </p:spPr>
        <p:txBody>
          <a:bodyPr wrap="none" rtlCol="0">
            <a:spAutoFit/>
          </a:bodyPr>
          <a:lstStyle/>
          <a:p>
            <a:r>
              <a:rPr lang="en-US" sz="2400" dirty="0"/>
              <a:t>Phoenix</a:t>
            </a:r>
          </a:p>
        </p:txBody>
      </p:sp>
      <p:sp>
        <p:nvSpPr>
          <p:cNvPr id="6" name="TextBox 5">
            <a:extLst>
              <a:ext uri="{FF2B5EF4-FFF2-40B4-BE49-F238E27FC236}">
                <a16:creationId xmlns:a16="http://schemas.microsoft.com/office/drawing/2014/main" id="{8950572E-4B6C-F144-979E-A00FA016A0D2}"/>
              </a:ext>
            </a:extLst>
          </p:cNvPr>
          <p:cNvSpPr txBox="1"/>
          <p:nvPr/>
        </p:nvSpPr>
        <p:spPr>
          <a:xfrm>
            <a:off x="10572789" y="4878169"/>
            <a:ext cx="1171538" cy="830997"/>
          </a:xfrm>
          <a:prstGeom prst="rect">
            <a:avLst/>
          </a:prstGeom>
          <a:noFill/>
        </p:spPr>
        <p:txBody>
          <a:bodyPr wrap="square" rtlCol="0">
            <a:spAutoFit/>
          </a:bodyPr>
          <a:lstStyle/>
          <a:p>
            <a:r>
              <a:rPr lang="en-US" sz="2400" dirty="0"/>
              <a:t>Grand Canyon</a:t>
            </a:r>
          </a:p>
        </p:txBody>
      </p:sp>
    </p:spTree>
    <p:extLst>
      <p:ext uri="{BB962C8B-B14F-4D97-AF65-F5344CB8AC3E}">
        <p14:creationId xmlns:p14="http://schemas.microsoft.com/office/powerpoint/2010/main" val="3017824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4751" y="78830"/>
            <a:ext cx="7345152" cy="646331"/>
          </a:xfrm>
          <a:prstGeom prst="rect">
            <a:avLst/>
          </a:prstGeom>
          <a:noFill/>
        </p:spPr>
        <p:txBody>
          <a:bodyPr wrap="none" rtlCol="0">
            <a:spAutoFit/>
          </a:bodyPr>
          <a:lstStyle/>
          <a:p>
            <a:r>
              <a:rPr lang="en-US" sz="3600" dirty="0"/>
              <a:t>San Francisco Peaks, Northern Arizona</a:t>
            </a:r>
          </a:p>
        </p:txBody>
      </p:sp>
      <p:pic>
        <p:nvPicPr>
          <p:cNvPr id="2" name="Picture 1"/>
          <p:cNvPicPr>
            <a:picLocks noChangeAspect="1"/>
          </p:cNvPicPr>
          <p:nvPr/>
        </p:nvPicPr>
        <p:blipFill>
          <a:blip r:embed="rId2"/>
          <a:stretch>
            <a:fillRect/>
          </a:stretch>
        </p:blipFill>
        <p:spPr>
          <a:xfrm>
            <a:off x="1154751" y="806453"/>
            <a:ext cx="9963806" cy="6020765"/>
          </a:xfrm>
          <a:prstGeom prst="rect">
            <a:avLst/>
          </a:prstGeom>
          <a:ln>
            <a:solidFill>
              <a:schemeClr val="tx1"/>
            </a:solidFill>
          </a:ln>
        </p:spPr>
      </p:pic>
    </p:spTree>
    <p:extLst>
      <p:ext uri="{BB962C8B-B14F-4D97-AF65-F5344CB8AC3E}">
        <p14:creationId xmlns:p14="http://schemas.microsoft.com/office/powerpoint/2010/main" val="113128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66720" y="5379699"/>
            <a:ext cx="2927981" cy="954107"/>
          </a:xfrm>
          <a:prstGeom prst="rect">
            <a:avLst/>
          </a:prstGeom>
          <a:noFill/>
        </p:spPr>
        <p:txBody>
          <a:bodyPr wrap="none" rtlCol="0">
            <a:spAutoFit/>
          </a:bodyPr>
          <a:lstStyle/>
          <a:p>
            <a:r>
              <a:rPr lang="en-US" sz="3200" dirty="0"/>
              <a:t>Annie Alexander</a:t>
            </a:r>
          </a:p>
          <a:p>
            <a:r>
              <a:rPr lang="en-US" sz="2400" dirty="0"/>
              <a:t>Founded MVZ in 1909</a:t>
            </a:r>
            <a:endParaRPr lang="en-US" sz="2000" dirty="0"/>
          </a:p>
        </p:txBody>
      </p:sp>
      <p:pic>
        <p:nvPicPr>
          <p:cNvPr id="4098" name="Picture 2" descr="The Woman Beyond the Portrait: Annie and Samuel Alexander's 1904 Expedition  to East Africa | MVZ Archives">
            <a:extLst>
              <a:ext uri="{FF2B5EF4-FFF2-40B4-BE49-F238E27FC236}">
                <a16:creationId xmlns:a16="http://schemas.microsoft.com/office/drawing/2014/main" id="{EA9FBA65-A82D-BC41-B6E0-8BCFC1DCA96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20344" y="145091"/>
            <a:ext cx="6492752" cy="5129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Mammal Collection | Museum of Vertebrate Zoology">
            <a:extLst>
              <a:ext uri="{FF2B5EF4-FFF2-40B4-BE49-F238E27FC236}">
                <a16:creationId xmlns:a16="http://schemas.microsoft.com/office/drawing/2014/main" id="{16449941-C6C8-DC4F-AA5E-E1D988254F6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5774" y="2862390"/>
            <a:ext cx="5168454" cy="38763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Museum of Vertebrate... - Museum of Vertebrate Zoology">
            <a:extLst>
              <a:ext uri="{FF2B5EF4-FFF2-40B4-BE49-F238E27FC236}">
                <a16:creationId xmlns:a16="http://schemas.microsoft.com/office/drawing/2014/main" id="{FD9E4A0A-E2E4-B747-8606-A8F946F37F1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5774" y="218857"/>
            <a:ext cx="5250016" cy="2126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466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40249" y="342901"/>
            <a:ext cx="6936133" cy="5262979"/>
          </a:xfrm>
          <a:prstGeom prst="rect">
            <a:avLst/>
          </a:prstGeom>
          <a:noFill/>
        </p:spPr>
        <p:txBody>
          <a:bodyPr wrap="square" rtlCol="0">
            <a:spAutoFit/>
          </a:bodyPr>
          <a:lstStyle/>
          <a:p>
            <a:pPr algn="just"/>
            <a:r>
              <a:rPr lang="en-US" sz="2800" dirty="0">
                <a:solidFill>
                  <a:srgbClr val="000000"/>
                </a:solidFill>
                <a:latin typeface="+mj-lt"/>
              </a:rPr>
              <a:t>”At this point I wish to emphasize what I believe will ultimately prove to be the greatest value of our museum. This value will not, however, be realized until the lapse of many years, possibly a century, assuming that our material is safely preserved. And this is that the student of the future will have access to the original record of faunal conditions in California and the west, wherever we now work.”</a:t>
            </a:r>
          </a:p>
          <a:p>
            <a:pPr algn="just"/>
            <a:endParaRPr lang="en-US" sz="2800" dirty="0">
              <a:solidFill>
                <a:srgbClr val="000000"/>
              </a:solidFill>
              <a:latin typeface="+mj-lt"/>
            </a:endParaRPr>
          </a:p>
          <a:p>
            <a:pPr algn="just"/>
            <a:r>
              <a:rPr lang="en-US" sz="2800" dirty="0">
                <a:solidFill>
                  <a:srgbClr val="000000"/>
                </a:solidFill>
                <a:latin typeface="+mj-lt"/>
              </a:rPr>
              <a:t>-- </a:t>
            </a:r>
            <a:r>
              <a:rPr lang="en-US" sz="2800" i="1" dirty="0">
                <a:solidFill>
                  <a:srgbClr val="000000"/>
                </a:solidFill>
                <a:latin typeface="+mj-lt"/>
              </a:rPr>
              <a:t>Joseph Grinnell</a:t>
            </a:r>
          </a:p>
          <a:p>
            <a:pPr algn="just"/>
            <a:r>
              <a:rPr lang="en-US" sz="2800" i="1" dirty="0">
                <a:solidFill>
                  <a:srgbClr val="000000"/>
                </a:solidFill>
                <a:latin typeface="+mj-lt"/>
              </a:rPr>
              <a:t>   (ca. 1910)</a:t>
            </a:r>
          </a:p>
        </p:txBody>
      </p:sp>
      <p:pic>
        <p:nvPicPr>
          <p:cNvPr id="4" name="Picture 3"/>
          <p:cNvPicPr>
            <a:picLocks noChangeAspect="1"/>
          </p:cNvPicPr>
          <p:nvPr/>
        </p:nvPicPr>
        <p:blipFill>
          <a:blip r:embed="rId2"/>
          <a:stretch>
            <a:fillRect/>
          </a:stretch>
        </p:blipFill>
        <p:spPr>
          <a:xfrm>
            <a:off x="869951" y="364794"/>
            <a:ext cx="3118953" cy="4133091"/>
          </a:xfrm>
          <a:prstGeom prst="rect">
            <a:avLst/>
          </a:prstGeom>
          <a:ln>
            <a:solidFill>
              <a:srgbClr val="000000"/>
            </a:solidFill>
          </a:ln>
        </p:spPr>
      </p:pic>
      <p:sp>
        <p:nvSpPr>
          <p:cNvPr id="2" name="TextBox 1"/>
          <p:cNvSpPr txBox="1"/>
          <p:nvPr/>
        </p:nvSpPr>
        <p:spPr>
          <a:xfrm>
            <a:off x="777184" y="4681882"/>
            <a:ext cx="3052823" cy="1569660"/>
          </a:xfrm>
          <a:prstGeom prst="rect">
            <a:avLst/>
          </a:prstGeom>
          <a:noFill/>
        </p:spPr>
        <p:txBody>
          <a:bodyPr wrap="none" rtlCol="0">
            <a:spAutoFit/>
          </a:bodyPr>
          <a:lstStyle/>
          <a:p>
            <a:r>
              <a:rPr lang="en-US" sz="2400" dirty="0">
                <a:solidFill>
                  <a:srgbClr val="000000"/>
                </a:solidFill>
                <a:latin typeface="+mj-lt"/>
              </a:rPr>
              <a:t>Curator of Mammals</a:t>
            </a:r>
          </a:p>
          <a:p>
            <a:r>
              <a:rPr lang="en-US" sz="2400" dirty="0">
                <a:solidFill>
                  <a:srgbClr val="000000"/>
                </a:solidFill>
                <a:latin typeface="+mj-lt"/>
              </a:rPr>
              <a:t>Museum of Vertebrate </a:t>
            </a:r>
          </a:p>
          <a:p>
            <a:r>
              <a:rPr lang="en-US" sz="2400" dirty="0">
                <a:solidFill>
                  <a:srgbClr val="000000"/>
                </a:solidFill>
                <a:latin typeface="+mj-lt"/>
              </a:rPr>
              <a:t>Zoology, Berkeley, </a:t>
            </a:r>
          </a:p>
          <a:p>
            <a:r>
              <a:rPr lang="en-US" sz="2400" dirty="0">
                <a:solidFill>
                  <a:srgbClr val="000000"/>
                </a:solidFill>
                <a:latin typeface="+mj-lt"/>
              </a:rPr>
              <a:t>1908-1938.</a:t>
            </a:r>
          </a:p>
        </p:txBody>
      </p:sp>
      <p:sp>
        <p:nvSpPr>
          <p:cNvPr id="5" name="Rectangle 4">
            <a:extLst>
              <a:ext uri="{FF2B5EF4-FFF2-40B4-BE49-F238E27FC236}">
                <a16:creationId xmlns:a16="http://schemas.microsoft.com/office/drawing/2014/main" id="{DAD86EBB-5C7B-B444-8076-A1A4ECCC723E}"/>
              </a:ext>
            </a:extLst>
          </p:cNvPr>
          <p:cNvSpPr/>
          <p:nvPr/>
        </p:nvSpPr>
        <p:spPr>
          <a:xfrm>
            <a:off x="4540249" y="342901"/>
            <a:ext cx="7189789" cy="4154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6071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40249" y="342901"/>
            <a:ext cx="6936133" cy="5262979"/>
          </a:xfrm>
          <a:prstGeom prst="rect">
            <a:avLst/>
          </a:prstGeom>
          <a:noFill/>
        </p:spPr>
        <p:txBody>
          <a:bodyPr wrap="square" rtlCol="0">
            <a:spAutoFit/>
          </a:bodyPr>
          <a:lstStyle/>
          <a:p>
            <a:pPr algn="just"/>
            <a:r>
              <a:rPr lang="en-US" sz="2800" dirty="0">
                <a:solidFill>
                  <a:srgbClr val="000000"/>
                </a:solidFill>
                <a:latin typeface="+mj-lt"/>
              </a:rPr>
              <a:t>”At this point I wish to emphasize what I believe will ultimately prove to be the greatest value of our museum. This value will not, however, be realized until the lapse of many years, possibly a century, assuming that our material is safely preserved. And this is that the student of the future will have access to the original record of faunal conditions in California and the west, wherever we now work.”</a:t>
            </a:r>
          </a:p>
          <a:p>
            <a:pPr algn="just"/>
            <a:endParaRPr lang="en-US" sz="2800" dirty="0">
              <a:solidFill>
                <a:srgbClr val="000000"/>
              </a:solidFill>
              <a:latin typeface="+mj-lt"/>
            </a:endParaRPr>
          </a:p>
          <a:p>
            <a:pPr algn="just"/>
            <a:r>
              <a:rPr lang="en-US" sz="2800" dirty="0">
                <a:solidFill>
                  <a:srgbClr val="000000"/>
                </a:solidFill>
                <a:latin typeface="+mj-lt"/>
              </a:rPr>
              <a:t>-- </a:t>
            </a:r>
            <a:r>
              <a:rPr lang="en-US" sz="2800" i="1" dirty="0">
                <a:solidFill>
                  <a:srgbClr val="000000"/>
                </a:solidFill>
                <a:latin typeface="+mj-lt"/>
              </a:rPr>
              <a:t>Joseph Grinnell</a:t>
            </a:r>
          </a:p>
          <a:p>
            <a:pPr algn="just"/>
            <a:r>
              <a:rPr lang="en-US" sz="2800" i="1" dirty="0">
                <a:solidFill>
                  <a:srgbClr val="000000"/>
                </a:solidFill>
                <a:latin typeface="+mj-lt"/>
              </a:rPr>
              <a:t>   (ca. 1910)</a:t>
            </a:r>
          </a:p>
        </p:txBody>
      </p:sp>
      <p:pic>
        <p:nvPicPr>
          <p:cNvPr id="4" name="Picture 3"/>
          <p:cNvPicPr>
            <a:picLocks noChangeAspect="1"/>
          </p:cNvPicPr>
          <p:nvPr/>
        </p:nvPicPr>
        <p:blipFill>
          <a:blip r:embed="rId2"/>
          <a:stretch>
            <a:fillRect/>
          </a:stretch>
        </p:blipFill>
        <p:spPr>
          <a:xfrm>
            <a:off x="869951" y="364794"/>
            <a:ext cx="3118953" cy="4133091"/>
          </a:xfrm>
          <a:prstGeom prst="rect">
            <a:avLst/>
          </a:prstGeom>
          <a:ln>
            <a:solidFill>
              <a:srgbClr val="000000"/>
            </a:solidFill>
          </a:ln>
        </p:spPr>
      </p:pic>
      <p:sp>
        <p:nvSpPr>
          <p:cNvPr id="2" name="TextBox 1"/>
          <p:cNvSpPr txBox="1"/>
          <p:nvPr/>
        </p:nvSpPr>
        <p:spPr>
          <a:xfrm>
            <a:off x="777184" y="4681882"/>
            <a:ext cx="3052823" cy="1569660"/>
          </a:xfrm>
          <a:prstGeom prst="rect">
            <a:avLst/>
          </a:prstGeom>
          <a:noFill/>
        </p:spPr>
        <p:txBody>
          <a:bodyPr wrap="none" rtlCol="0">
            <a:spAutoFit/>
          </a:bodyPr>
          <a:lstStyle/>
          <a:p>
            <a:r>
              <a:rPr lang="en-US" sz="2400" dirty="0">
                <a:solidFill>
                  <a:srgbClr val="000000"/>
                </a:solidFill>
                <a:latin typeface="+mj-lt"/>
              </a:rPr>
              <a:t>Curator of Mammals</a:t>
            </a:r>
          </a:p>
          <a:p>
            <a:r>
              <a:rPr lang="en-US" sz="2400" dirty="0">
                <a:solidFill>
                  <a:srgbClr val="000000"/>
                </a:solidFill>
                <a:latin typeface="+mj-lt"/>
              </a:rPr>
              <a:t>Museum of Vertebrate </a:t>
            </a:r>
          </a:p>
          <a:p>
            <a:r>
              <a:rPr lang="en-US" sz="2400" dirty="0">
                <a:solidFill>
                  <a:srgbClr val="000000"/>
                </a:solidFill>
                <a:latin typeface="+mj-lt"/>
              </a:rPr>
              <a:t>Zoology, Berkeley, </a:t>
            </a:r>
          </a:p>
          <a:p>
            <a:r>
              <a:rPr lang="en-US" sz="2400" dirty="0">
                <a:solidFill>
                  <a:srgbClr val="000000"/>
                </a:solidFill>
                <a:latin typeface="+mj-lt"/>
              </a:rPr>
              <a:t>1908-1938.</a:t>
            </a:r>
          </a:p>
        </p:txBody>
      </p:sp>
    </p:spTree>
    <p:extLst>
      <p:ext uri="{BB962C8B-B14F-4D97-AF65-F5344CB8AC3E}">
        <p14:creationId xmlns:p14="http://schemas.microsoft.com/office/powerpoint/2010/main" val="2021093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6191" y="63438"/>
            <a:ext cx="5021036" cy="6916734"/>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596" y="67066"/>
            <a:ext cx="4357161" cy="6731814"/>
          </a:xfrm>
          <a:prstGeom prst="rect">
            <a:avLst/>
          </a:prstGeom>
        </p:spPr>
      </p:pic>
    </p:spTree>
    <p:extLst>
      <p:ext uri="{BB962C8B-B14F-4D97-AF65-F5344CB8AC3E}">
        <p14:creationId xmlns:p14="http://schemas.microsoft.com/office/powerpoint/2010/main" val="603188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5688" y="133585"/>
            <a:ext cx="3059927" cy="646331"/>
          </a:xfrm>
          <a:prstGeom prst="rect">
            <a:avLst/>
          </a:prstGeom>
          <a:noFill/>
        </p:spPr>
        <p:txBody>
          <a:bodyPr wrap="none" rtlCol="0">
            <a:spAutoFit/>
          </a:bodyPr>
          <a:lstStyle/>
          <a:p>
            <a:r>
              <a:rPr lang="en-US" sz="3600" dirty="0"/>
              <a:t>Joseph Grinnell</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81304" y="133584"/>
            <a:ext cx="7412667" cy="4823445"/>
          </a:xfrm>
          <a:prstGeom prst="rect">
            <a:avLst/>
          </a:prstGeom>
          <a:ln>
            <a:solidFill>
              <a:schemeClr val="tx1"/>
            </a:solidFill>
          </a:ln>
        </p:spPr>
      </p:pic>
      <p:sp>
        <p:nvSpPr>
          <p:cNvPr id="2" name="TextBox 1"/>
          <p:cNvSpPr txBox="1"/>
          <p:nvPr/>
        </p:nvSpPr>
        <p:spPr>
          <a:xfrm>
            <a:off x="3481304" y="5160405"/>
            <a:ext cx="7932174" cy="1938992"/>
          </a:xfrm>
          <a:prstGeom prst="rect">
            <a:avLst/>
          </a:prstGeom>
          <a:noFill/>
        </p:spPr>
        <p:txBody>
          <a:bodyPr wrap="square" rtlCol="0">
            <a:spAutoFit/>
          </a:bodyPr>
          <a:lstStyle/>
          <a:p>
            <a:pPr marL="342900" indent="-342900">
              <a:buFont typeface="Arial"/>
              <a:buChar char="•"/>
            </a:pPr>
            <a:r>
              <a:rPr lang="en-US" sz="2400" dirty="0" err="1"/>
              <a:t>Grinnellian</a:t>
            </a:r>
            <a:r>
              <a:rPr lang="en-US" sz="2400" dirty="0"/>
              <a:t> Niche – “environmental conditions limit a species distribution”</a:t>
            </a:r>
          </a:p>
          <a:p>
            <a:pPr marL="342900" indent="-342900">
              <a:buFont typeface="Arial"/>
              <a:buChar char="•"/>
            </a:pPr>
            <a:r>
              <a:rPr lang="en-US" sz="2400" dirty="0"/>
              <a:t>The Grinnell Method – Further standardized field note format and specimen preparation</a:t>
            </a:r>
          </a:p>
          <a:p>
            <a:pPr marL="342900" indent="-342900">
              <a:buFont typeface="Arial"/>
              <a:buChar char="•"/>
            </a:pPr>
            <a:endParaRPr lang="en-US" sz="2400" dirty="0"/>
          </a:p>
        </p:txBody>
      </p:sp>
    </p:spTree>
    <p:extLst>
      <p:ext uri="{BB962C8B-B14F-4D97-AF65-F5344CB8AC3E}">
        <p14:creationId xmlns:p14="http://schemas.microsoft.com/office/powerpoint/2010/main" val="1423653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046" y="388453"/>
            <a:ext cx="8229600" cy="1143000"/>
          </a:xfrm>
        </p:spPr>
        <p:txBody>
          <a:bodyPr>
            <a:normAutofit fontScale="90000"/>
          </a:bodyPr>
          <a:lstStyle/>
          <a:p>
            <a:pPr algn="ctr"/>
            <a:r>
              <a:rPr lang="en-US" dirty="0"/>
              <a:t>Kansas Master Naturalists Course Mammalogy – 3 April 2021</a:t>
            </a:r>
          </a:p>
        </p:txBody>
      </p:sp>
      <p:sp>
        <p:nvSpPr>
          <p:cNvPr id="3" name="Content Placeholder 2"/>
          <p:cNvSpPr>
            <a:spLocks noGrp="1"/>
          </p:cNvSpPr>
          <p:nvPr>
            <p:ph idx="1"/>
          </p:nvPr>
        </p:nvSpPr>
        <p:spPr>
          <a:xfrm>
            <a:off x="381293" y="1977800"/>
            <a:ext cx="8517466" cy="4208705"/>
          </a:xfrm>
        </p:spPr>
        <p:txBody>
          <a:bodyPr>
            <a:normAutofit lnSpcReduction="10000"/>
          </a:bodyPr>
          <a:lstStyle/>
          <a:p>
            <a:r>
              <a:rPr lang="en-US" sz="3200" dirty="0"/>
              <a:t>Andrew G Hope – K-State Biology, since 2014</a:t>
            </a:r>
          </a:p>
          <a:p>
            <a:pPr lvl="1"/>
            <a:r>
              <a:rPr lang="en-US" sz="2800" dirty="0"/>
              <a:t>BSc. University of Glasgow, Scotland</a:t>
            </a:r>
          </a:p>
          <a:p>
            <a:pPr lvl="1"/>
            <a:r>
              <a:rPr lang="en-US" sz="2800" dirty="0"/>
              <a:t>MS. Eastern New Mexico University, Portales, NM</a:t>
            </a:r>
          </a:p>
          <a:p>
            <a:pPr lvl="1"/>
            <a:r>
              <a:rPr lang="en-US" sz="2800" dirty="0"/>
              <a:t>PhD. University of New Mexico</a:t>
            </a:r>
          </a:p>
          <a:p>
            <a:pPr lvl="2"/>
            <a:r>
              <a:rPr lang="en-US" sz="2400" dirty="0"/>
              <a:t>Museum of Southwestern Biology</a:t>
            </a:r>
          </a:p>
          <a:p>
            <a:pPr lvl="2"/>
            <a:r>
              <a:rPr lang="en-US" sz="2400" dirty="0"/>
              <a:t>Extensive work with mammals since 1997</a:t>
            </a:r>
          </a:p>
          <a:p>
            <a:pPr lvl="2"/>
            <a:r>
              <a:rPr lang="en-US" sz="2400" dirty="0"/>
              <a:t>Out of last 24 years, only 3 have not involved at least 1 month of fieldwork, mostly consisting of remote expeditions. </a:t>
            </a:r>
          </a:p>
          <a:p>
            <a:pPr lvl="3"/>
            <a:r>
              <a:rPr lang="en-US" sz="2000" dirty="0"/>
              <a:t>Discovery, </a:t>
            </a:r>
            <a:r>
              <a:rPr lang="en-US" sz="2000" b="1" dirty="0"/>
              <a:t>Natural History</a:t>
            </a:r>
            <a:r>
              <a:rPr lang="en-US" sz="2000" dirty="0"/>
              <a:t>, Museum Science, Evolution-based Conservation, Management of mammalian wildlife</a:t>
            </a:r>
          </a:p>
        </p:txBody>
      </p:sp>
      <p:pic>
        <p:nvPicPr>
          <p:cNvPr id="1026" name="Picture 2" descr="Field Notes and Catalogs - Division of Mammals - Museum of Southwestern  Biology | Museum of Southwestern Biology | University of New Mexico">
            <a:extLst>
              <a:ext uri="{FF2B5EF4-FFF2-40B4-BE49-F238E27FC236}">
                <a16:creationId xmlns:a16="http://schemas.microsoft.com/office/drawing/2014/main" id="{598C4B44-6DF1-CF4E-A620-FDC83FC5B97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555646" y="231578"/>
            <a:ext cx="3336452" cy="34924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nsas State Wildcats baseball - Wikipedia">
            <a:extLst>
              <a:ext uri="{FF2B5EF4-FFF2-40B4-BE49-F238E27FC236}">
                <a16:creationId xmlns:a16="http://schemas.microsoft.com/office/drawing/2014/main" id="{064B7B07-7711-3544-885A-00B329F92DF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12467" y="3986001"/>
            <a:ext cx="1765922" cy="2304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556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9898" y="703102"/>
            <a:ext cx="9144000" cy="6162040"/>
          </a:xfrm>
          <a:prstGeom prst="rect">
            <a:avLst/>
          </a:prstGeom>
          <a:ln>
            <a:solidFill>
              <a:schemeClr val="tx1"/>
            </a:solidFill>
          </a:ln>
        </p:spPr>
      </p:pic>
      <p:sp>
        <p:nvSpPr>
          <p:cNvPr id="6" name="TextBox 5"/>
          <p:cNvSpPr txBox="1"/>
          <p:nvPr/>
        </p:nvSpPr>
        <p:spPr>
          <a:xfrm>
            <a:off x="215900" y="39111"/>
            <a:ext cx="3912866" cy="584775"/>
          </a:xfrm>
          <a:prstGeom prst="rect">
            <a:avLst/>
          </a:prstGeom>
          <a:noFill/>
        </p:spPr>
        <p:txBody>
          <a:bodyPr wrap="none" rtlCol="0">
            <a:spAutoFit/>
          </a:bodyPr>
          <a:lstStyle/>
          <a:p>
            <a:r>
              <a:rPr lang="en-US" sz="3200" dirty="0"/>
              <a:t>Mammalogy in Kansas</a:t>
            </a:r>
          </a:p>
        </p:txBody>
      </p:sp>
      <p:sp>
        <p:nvSpPr>
          <p:cNvPr id="7" name="TextBox 6"/>
          <p:cNvSpPr txBox="1"/>
          <p:nvPr/>
        </p:nvSpPr>
        <p:spPr>
          <a:xfrm>
            <a:off x="10249689" y="739362"/>
            <a:ext cx="1746055" cy="1569660"/>
          </a:xfrm>
          <a:prstGeom prst="rect">
            <a:avLst/>
          </a:prstGeom>
          <a:noFill/>
        </p:spPr>
        <p:txBody>
          <a:bodyPr wrap="none" rtlCol="0">
            <a:spAutoFit/>
          </a:bodyPr>
          <a:lstStyle/>
          <a:p>
            <a:r>
              <a:rPr lang="en-US" sz="2400" dirty="0"/>
              <a:t>Jerry Choate</a:t>
            </a:r>
          </a:p>
          <a:p>
            <a:r>
              <a:rPr lang="en-US" sz="2400" dirty="0"/>
              <a:t> in 1987 </a:t>
            </a:r>
          </a:p>
          <a:p>
            <a:r>
              <a:rPr lang="en-US" sz="2400" dirty="0"/>
              <a:t>   - Hayes, KS</a:t>
            </a:r>
          </a:p>
          <a:p>
            <a:endParaRPr lang="en-US" sz="2400" dirty="0"/>
          </a:p>
        </p:txBody>
      </p:sp>
      <p:pic>
        <p:nvPicPr>
          <p:cNvPr id="14338" name="Picture 2" descr="File:DR. E. RAYMOND HALL, THE FOUNDER OF THE MOVEMENT FOR A TALLGRASS PRAIRIE NATIONAL PARK, TALKS TO A WOMAN AT THE... - NARA - 557143.jpg">
            <a:extLst>
              <a:ext uri="{FF2B5EF4-FFF2-40B4-BE49-F238E27FC236}">
                <a16:creationId xmlns:a16="http://schemas.microsoft.com/office/drawing/2014/main" id="{819BEF38-23C0-A341-BFA9-DA24E2FED76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3492628"/>
            <a:ext cx="4770438" cy="32140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47199D2-7BF7-3A4D-B3E5-A63043B35711}"/>
              </a:ext>
            </a:extLst>
          </p:cNvPr>
          <p:cNvSpPr txBox="1"/>
          <p:nvPr/>
        </p:nvSpPr>
        <p:spPr>
          <a:xfrm>
            <a:off x="215900" y="2503199"/>
            <a:ext cx="2209964" cy="830997"/>
          </a:xfrm>
          <a:prstGeom prst="rect">
            <a:avLst/>
          </a:prstGeom>
          <a:noFill/>
        </p:spPr>
        <p:txBody>
          <a:bodyPr wrap="none" rtlCol="0">
            <a:spAutoFit/>
          </a:bodyPr>
          <a:lstStyle/>
          <a:p>
            <a:r>
              <a:rPr lang="en-US" sz="2400" dirty="0"/>
              <a:t>E. Raymond Hall</a:t>
            </a:r>
          </a:p>
          <a:p>
            <a:r>
              <a:rPr lang="en-US" sz="2400" dirty="0"/>
              <a:t>KU Museum</a:t>
            </a:r>
          </a:p>
        </p:txBody>
      </p:sp>
    </p:spTree>
    <p:extLst>
      <p:ext uri="{BB962C8B-B14F-4D97-AF65-F5344CB8AC3E}">
        <p14:creationId xmlns:p14="http://schemas.microsoft.com/office/powerpoint/2010/main" val="1900396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CFCF90-1FA6-4F41-A6F9-71D75D1E2D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143500" cy="6858000"/>
          </a:xfrm>
          <a:prstGeom prst="rect">
            <a:avLst/>
          </a:prstGeom>
          <a:ln>
            <a:solidFill>
              <a:schemeClr val="tx1"/>
            </a:solidFill>
          </a:ln>
        </p:spPr>
      </p:pic>
      <p:sp>
        <p:nvSpPr>
          <p:cNvPr id="6" name="TextBox 5"/>
          <p:cNvSpPr txBox="1"/>
          <p:nvPr/>
        </p:nvSpPr>
        <p:spPr>
          <a:xfrm>
            <a:off x="5967139" y="33470"/>
            <a:ext cx="3912866" cy="584775"/>
          </a:xfrm>
          <a:prstGeom prst="rect">
            <a:avLst/>
          </a:prstGeom>
          <a:noFill/>
        </p:spPr>
        <p:txBody>
          <a:bodyPr wrap="none" rtlCol="0">
            <a:spAutoFit/>
          </a:bodyPr>
          <a:lstStyle/>
          <a:p>
            <a:r>
              <a:rPr lang="en-US" sz="3200" dirty="0"/>
              <a:t>Mammalogy in Kansas</a:t>
            </a:r>
          </a:p>
        </p:txBody>
      </p:sp>
      <p:sp>
        <p:nvSpPr>
          <p:cNvPr id="7" name="TextBox 6"/>
          <p:cNvSpPr txBox="1"/>
          <p:nvPr/>
        </p:nvSpPr>
        <p:spPr>
          <a:xfrm>
            <a:off x="237523" y="95836"/>
            <a:ext cx="3797258" cy="1569660"/>
          </a:xfrm>
          <a:prstGeom prst="rect">
            <a:avLst/>
          </a:prstGeom>
          <a:noFill/>
        </p:spPr>
        <p:txBody>
          <a:bodyPr wrap="none" rtlCol="0">
            <a:spAutoFit/>
          </a:bodyPr>
          <a:lstStyle/>
          <a:p>
            <a:r>
              <a:rPr lang="en-US" sz="2400" dirty="0"/>
              <a:t>Kailey Meacham</a:t>
            </a:r>
          </a:p>
          <a:p>
            <a:r>
              <a:rPr lang="en-US" sz="2400" dirty="0"/>
              <a:t> in 2021 (34 </a:t>
            </a:r>
            <a:r>
              <a:rPr lang="en-US" sz="2400" dirty="0" err="1"/>
              <a:t>yrs</a:t>
            </a:r>
            <a:r>
              <a:rPr lang="en-US" sz="2400" dirty="0"/>
              <a:t> after Choate)</a:t>
            </a:r>
          </a:p>
          <a:p>
            <a:r>
              <a:rPr lang="en-US" sz="2400" dirty="0"/>
              <a:t>- Cimarron NG, KS.</a:t>
            </a:r>
          </a:p>
          <a:p>
            <a:endParaRPr lang="en-US" sz="2400" dirty="0"/>
          </a:p>
        </p:txBody>
      </p:sp>
      <p:pic>
        <p:nvPicPr>
          <p:cNvPr id="8" name="Picture 7">
            <a:extLst>
              <a:ext uri="{FF2B5EF4-FFF2-40B4-BE49-F238E27FC236}">
                <a16:creationId xmlns:a16="http://schemas.microsoft.com/office/drawing/2014/main" id="{3B01D707-9DF2-C64F-8582-3FD004DB1E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6695" y="763233"/>
            <a:ext cx="6855791" cy="5141843"/>
          </a:xfrm>
          <a:prstGeom prst="rect">
            <a:avLst/>
          </a:prstGeom>
          <a:ln>
            <a:solidFill>
              <a:schemeClr val="tx1"/>
            </a:solidFill>
          </a:ln>
        </p:spPr>
      </p:pic>
      <p:sp>
        <p:nvSpPr>
          <p:cNvPr id="9" name="TextBox 8">
            <a:extLst>
              <a:ext uri="{FF2B5EF4-FFF2-40B4-BE49-F238E27FC236}">
                <a16:creationId xmlns:a16="http://schemas.microsoft.com/office/drawing/2014/main" id="{55F2B897-7627-7F41-B586-0BE13B7733B9}"/>
              </a:ext>
            </a:extLst>
          </p:cNvPr>
          <p:cNvSpPr txBox="1"/>
          <p:nvPr/>
        </p:nvSpPr>
        <p:spPr>
          <a:xfrm>
            <a:off x="7219347" y="5976516"/>
            <a:ext cx="4753577" cy="830997"/>
          </a:xfrm>
          <a:prstGeom prst="rect">
            <a:avLst/>
          </a:prstGeom>
          <a:noFill/>
        </p:spPr>
        <p:txBody>
          <a:bodyPr wrap="square" rtlCol="0">
            <a:spAutoFit/>
          </a:bodyPr>
          <a:lstStyle/>
          <a:p>
            <a:r>
              <a:rPr lang="en-US" sz="2400" dirty="0"/>
              <a:t>Field prepping</a:t>
            </a:r>
          </a:p>
          <a:p>
            <a:r>
              <a:rPr lang="en-US" sz="2400" dirty="0"/>
              <a:t>100 years after Grinnell</a:t>
            </a:r>
          </a:p>
        </p:txBody>
      </p:sp>
    </p:spTree>
    <p:extLst>
      <p:ext uri="{BB962C8B-B14F-4D97-AF65-F5344CB8AC3E}">
        <p14:creationId xmlns:p14="http://schemas.microsoft.com/office/powerpoint/2010/main" val="860717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A573FE-347E-D247-9A86-D0943EAAE9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94351" y="2245743"/>
            <a:ext cx="7350350" cy="4534513"/>
          </a:xfrm>
          <a:prstGeom prst="rect">
            <a:avLst/>
          </a:prstGeom>
          <a:ln>
            <a:solidFill>
              <a:schemeClr val="tx1"/>
            </a:solidFill>
          </a:ln>
        </p:spPr>
      </p:pic>
      <p:pic>
        <p:nvPicPr>
          <p:cNvPr id="6" name="Content Placeholder 5">
            <a:extLst>
              <a:ext uri="{FF2B5EF4-FFF2-40B4-BE49-F238E27FC236}">
                <a16:creationId xmlns:a16="http://schemas.microsoft.com/office/drawing/2014/main" id="{8D65E1AD-CEF2-8545-BB16-FCE79088177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6260" y="66260"/>
            <a:ext cx="6416566" cy="2302414"/>
          </a:xfrm>
          <a:prstGeom prst="rect">
            <a:avLst/>
          </a:prstGeom>
          <a:ln>
            <a:solidFill>
              <a:schemeClr val="tx1"/>
            </a:solidFill>
          </a:ln>
        </p:spPr>
      </p:pic>
      <p:pic>
        <p:nvPicPr>
          <p:cNvPr id="10" name="Picture 9">
            <a:extLst>
              <a:ext uri="{FF2B5EF4-FFF2-40B4-BE49-F238E27FC236}">
                <a16:creationId xmlns:a16="http://schemas.microsoft.com/office/drawing/2014/main" id="{0BA5E6F6-4853-6447-975B-C226ADC71B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051" y="2759290"/>
            <a:ext cx="4617470" cy="3463102"/>
          </a:xfrm>
          <a:prstGeom prst="rect">
            <a:avLst/>
          </a:prstGeom>
          <a:ln>
            <a:solidFill>
              <a:schemeClr val="tx1"/>
            </a:solidFill>
          </a:ln>
        </p:spPr>
      </p:pic>
    </p:spTree>
    <p:extLst>
      <p:ext uri="{BB962C8B-B14F-4D97-AF65-F5344CB8AC3E}">
        <p14:creationId xmlns:p14="http://schemas.microsoft.com/office/powerpoint/2010/main" val="4112701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3232" y="2391343"/>
            <a:ext cx="10686259" cy="2554545"/>
          </a:xfrm>
          <a:prstGeom prst="rect">
            <a:avLst/>
          </a:prstGeom>
          <a:noFill/>
        </p:spPr>
        <p:txBody>
          <a:bodyPr wrap="none" rtlCol="0">
            <a:spAutoFit/>
          </a:bodyPr>
          <a:lstStyle/>
          <a:p>
            <a:r>
              <a:rPr lang="en-US" sz="2000" dirty="0"/>
              <a:t>Annie Alexander – </a:t>
            </a:r>
            <a:r>
              <a:rPr lang="en-US" sz="2000" dirty="0">
                <a:sym typeface="Wingdings"/>
              </a:rPr>
              <a:t>U.C. Berkeley, Museum of Vertebrate Zoology</a:t>
            </a:r>
            <a:endParaRPr lang="en-US" sz="2000" dirty="0"/>
          </a:p>
          <a:p>
            <a:pPr marL="742950" lvl="1" indent="-285750">
              <a:buFont typeface="Wingdings" charset="0"/>
              <a:buChar char="à"/>
            </a:pPr>
            <a:r>
              <a:rPr lang="en-US" sz="2000" dirty="0">
                <a:sym typeface="Wingdings"/>
              </a:rPr>
              <a:t>Joseph Grinnell – U.C. Berkeley, Museum of Vertebrate Zoology</a:t>
            </a:r>
          </a:p>
          <a:p>
            <a:pPr marL="1200150" lvl="2" indent="-285750">
              <a:buFont typeface="Wingdings" charset="0"/>
              <a:buChar char="à"/>
            </a:pPr>
            <a:r>
              <a:rPr lang="en-US" sz="2000" dirty="0"/>
              <a:t>E. Raymond Hall – KU, Biodiversity Institute</a:t>
            </a:r>
          </a:p>
          <a:p>
            <a:pPr marL="1657350" lvl="3" indent="-285750">
              <a:buFont typeface="Wingdings" charset="0"/>
              <a:buChar char="à"/>
            </a:pPr>
            <a:r>
              <a:rPr lang="en-US" sz="2000" dirty="0"/>
              <a:t>E. </a:t>
            </a:r>
            <a:r>
              <a:rPr lang="en-US" sz="2000" dirty="0" err="1"/>
              <a:t>Lendell</a:t>
            </a:r>
            <a:r>
              <a:rPr lang="en-US" sz="2000" dirty="0"/>
              <a:t> </a:t>
            </a:r>
            <a:r>
              <a:rPr lang="en-US" sz="2000" dirty="0" err="1"/>
              <a:t>Cockrum</a:t>
            </a:r>
            <a:r>
              <a:rPr lang="en-US" sz="2000" dirty="0"/>
              <a:t> – University of Arizona</a:t>
            </a:r>
          </a:p>
          <a:p>
            <a:pPr marL="2114550" lvl="4" indent="-285750">
              <a:buFont typeface="Wingdings" charset="0"/>
              <a:buChar char="à"/>
            </a:pPr>
            <a:r>
              <a:rPr lang="en-US" sz="2000" dirty="0"/>
              <a:t>Robert R. Baker – Museum of Texas Tech University</a:t>
            </a:r>
          </a:p>
          <a:p>
            <a:pPr marL="2571750" lvl="5" indent="-285750">
              <a:buFont typeface="Wingdings" charset="0"/>
              <a:buChar char="à"/>
            </a:pPr>
            <a:r>
              <a:rPr lang="en-US" sz="2000" dirty="0"/>
              <a:t>Terry L. Yates – University of New Mexico, Museum of Southwestern Biology</a:t>
            </a:r>
          </a:p>
          <a:p>
            <a:pPr marL="3028950" lvl="6" indent="-285750">
              <a:buFont typeface="Wingdings" charset="0"/>
              <a:buChar char="à"/>
            </a:pPr>
            <a:r>
              <a:rPr lang="en-US" sz="2000" dirty="0"/>
              <a:t>Joseph A. Cook – UNM, MSB</a:t>
            </a:r>
          </a:p>
          <a:p>
            <a:pPr marL="3486150" lvl="7" indent="-285750">
              <a:buFont typeface="Wingdings" charset="0"/>
              <a:buChar char="à"/>
            </a:pPr>
            <a:r>
              <a:rPr lang="en-US" sz="2000" dirty="0"/>
              <a:t>Andrew G. Hope – K-State Mammal Collection…</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6017" y="311503"/>
            <a:ext cx="3046096" cy="1982104"/>
          </a:xfrm>
          <a:prstGeom prst="rect">
            <a:avLst/>
          </a:prstGeom>
          <a:ln>
            <a:solidFill>
              <a:schemeClr val="tx1"/>
            </a:solidFill>
          </a:ln>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43049" y="171718"/>
            <a:ext cx="1838716" cy="2118416"/>
          </a:xfrm>
          <a:prstGeom prst="rect">
            <a:avLst/>
          </a:prstGeom>
          <a:ln>
            <a:solidFill>
              <a:schemeClr val="tx1"/>
            </a:solidFill>
          </a:ln>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25899" y="144833"/>
            <a:ext cx="1530798" cy="2293899"/>
          </a:xfrm>
          <a:prstGeom prst="rect">
            <a:avLst/>
          </a:prstGeom>
          <a:ln>
            <a:solidFill>
              <a:schemeClr val="tx1"/>
            </a:solidFill>
          </a:ln>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67513" y="4854682"/>
            <a:ext cx="2597001" cy="1876892"/>
          </a:xfrm>
          <a:prstGeom prst="rect">
            <a:avLst/>
          </a:prstGeom>
          <a:ln>
            <a:solidFill>
              <a:schemeClr val="tx1"/>
            </a:solidFill>
          </a:ln>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39561" y="5043624"/>
            <a:ext cx="1702543" cy="1663553"/>
          </a:xfrm>
          <a:prstGeom prst="rect">
            <a:avLst/>
          </a:prstGeom>
          <a:ln>
            <a:solidFill>
              <a:schemeClr val="tx1"/>
            </a:solidFill>
          </a:ln>
        </p:spPr>
      </p:pic>
      <p:pic>
        <p:nvPicPr>
          <p:cNvPr id="12" name="Picture 1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490305" y="5011963"/>
            <a:ext cx="1518757" cy="1719612"/>
          </a:xfrm>
          <a:prstGeom prst="rect">
            <a:avLst/>
          </a:prstGeom>
          <a:ln>
            <a:solidFill>
              <a:schemeClr val="tx1"/>
            </a:solidFill>
          </a:ln>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57263" y="4695936"/>
            <a:ext cx="1543077" cy="2057436"/>
          </a:xfrm>
          <a:prstGeom prst="rect">
            <a:avLst/>
          </a:prstGeom>
          <a:ln>
            <a:solidFill>
              <a:schemeClr val="tx1"/>
            </a:solidFill>
          </a:ln>
        </p:spPr>
      </p:pic>
      <p:pic>
        <p:nvPicPr>
          <p:cNvPr id="5122" name="Picture 2" descr="Annie Montague Alexander - Wikipedia">
            <a:extLst>
              <a:ext uri="{FF2B5EF4-FFF2-40B4-BE49-F238E27FC236}">
                <a16:creationId xmlns:a16="http://schemas.microsoft.com/office/drawing/2014/main" id="{5D7F7BA8-2E84-AA4B-871D-91B5B1C86A9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03335" y="144833"/>
            <a:ext cx="1651746" cy="22107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818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9450" y="147426"/>
            <a:ext cx="3936462" cy="646331"/>
          </a:xfrm>
          <a:prstGeom prst="rect">
            <a:avLst/>
          </a:prstGeom>
          <a:noFill/>
        </p:spPr>
        <p:txBody>
          <a:bodyPr wrap="none" rtlCol="0">
            <a:spAutoFit/>
          </a:bodyPr>
          <a:lstStyle/>
          <a:p>
            <a:r>
              <a:rPr lang="en-US" sz="3600" dirty="0"/>
              <a:t>The next generation</a:t>
            </a:r>
          </a:p>
        </p:txBody>
      </p:sp>
      <p:pic>
        <p:nvPicPr>
          <p:cNvPr id="6" name="Picture 5">
            <a:extLst>
              <a:ext uri="{FF2B5EF4-FFF2-40B4-BE49-F238E27FC236}">
                <a16:creationId xmlns:a16="http://schemas.microsoft.com/office/drawing/2014/main" id="{A577FB10-E703-E54A-A89E-6A2267BBFC3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174221" y="0"/>
            <a:ext cx="6901132" cy="6858000"/>
          </a:xfrm>
          <a:prstGeom prst="rect">
            <a:avLst/>
          </a:prstGeom>
          <a:ln>
            <a:solidFill>
              <a:schemeClr val="tx1"/>
            </a:solidFill>
          </a:ln>
        </p:spPr>
      </p:pic>
    </p:spTree>
    <p:extLst>
      <p:ext uri="{BB962C8B-B14F-4D97-AF65-F5344CB8AC3E}">
        <p14:creationId xmlns:p14="http://schemas.microsoft.com/office/powerpoint/2010/main" val="3592357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06680" y="67578"/>
            <a:ext cx="9161321" cy="6752506"/>
          </a:xfrm>
          <a:prstGeom prst="rect">
            <a:avLst/>
          </a:prstGeom>
        </p:spPr>
      </p:pic>
      <p:sp>
        <p:nvSpPr>
          <p:cNvPr id="3" name="TextBox 2"/>
          <p:cNvSpPr txBox="1"/>
          <p:nvPr/>
        </p:nvSpPr>
        <p:spPr>
          <a:xfrm>
            <a:off x="1762245" y="247439"/>
            <a:ext cx="6180899" cy="1200329"/>
          </a:xfrm>
          <a:prstGeom prst="rect">
            <a:avLst/>
          </a:prstGeom>
          <a:noFill/>
        </p:spPr>
        <p:txBody>
          <a:bodyPr wrap="none" rtlCol="0">
            <a:spAutoFit/>
          </a:bodyPr>
          <a:lstStyle/>
          <a:p>
            <a:r>
              <a:rPr lang="en-US" sz="3600" dirty="0"/>
              <a:t>Early Naturalists of </a:t>
            </a:r>
            <a:r>
              <a:rPr lang="en-US" sz="3600" dirty="0" err="1"/>
              <a:t>Mammalogy</a:t>
            </a:r>
            <a:endParaRPr lang="en-US" sz="3600" dirty="0"/>
          </a:p>
          <a:p>
            <a:r>
              <a:rPr lang="en-US" sz="3600" dirty="0"/>
              <a:t>ca. 1919 – Death Valley</a:t>
            </a:r>
          </a:p>
        </p:txBody>
      </p:sp>
      <p:sp>
        <p:nvSpPr>
          <p:cNvPr id="4" name="TextBox 3"/>
          <p:cNvSpPr txBox="1"/>
          <p:nvPr/>
        </p:nvSpPr>
        <p:spPr>
          <a:xfrm>
            <a:off x="2027786" y="5098296"/>
            <a:ext cx="1167499" cy="1200329"/>
          </a:xfrm>
          <a:prstGeom prst="rect">
            <a:avLst/>
          </a:prstGeom>
          <a:noFill/>
        </p:spPr>
        <p:txBody>
          <a:bodyPr wrap="none" rtlCol="0">
            <a:spAutoFit/>
          </a:bodyPr>
          <a:lstStyle/>
          <a:p>
            <a:r>
              <a:rPr lang="en-US" sz="2400" dirty="0"/>
              <a:t>Back to </a:t>
            </a:r>
          </a:p>
          <a:p>
            <a:r>
              <a:rPr lang="en-US" sz="2400" dirty="0"/>
              <a:t>Vernon</a:t>
            </a:r>
          </a:p>
          <a:p>
            <a:r>
              <a:rPr lang="en-US" sz="2400" dirty="0"/>
              <a:t> Bailey</a:t>
            </a:r>
          </a:p>
        </p:txBody>
      </p:sp>
      <p:sp>
        <p:nvSpPr>
          <p:cNvPr id="5" name="Bent-Up Arrow 4"/>
          <p:cNvSpPr/>
          <p:nvPr/>
        </p:nvSpPr>
        <p:spPr>
          <a:xfrm rot="21018462">
            <a:off x="2999971" y="4109597"/>
            <a:ext cx="499858" cy="1561000"/>
          </a:xfrm>
          <a:prstGeom prst="bentUpArrow">
            <a:avLst>
              <a:gd name="adj1" fmla="val 13545"/>
              <a:gd name="adj2" fmla="val 25000"/>
              <a:gd name="adj3" fmla="val 2500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1070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640417" cy="6858000"/>
          </a:xfrm>
          <a:prstGeom prst="rect">
            <a:avLst/>
          </a:prstGeom>
        </p:spPr>
      </p:pic>
      <p:pic>
        <p:nvPicPr>
          <p:cNvPr id="7170" name="Picture 2" descr="Vladimir Dinets on Twitter: &quot;Pale kangaroo mouse (Microdipodops pallidus),  Mono Lake, California #mammalwatching… &quot;">
            <a:extLst>
              <a:ext uri="{FF2B5EF4-FFF2-40B4-BE49-F238E27FC236}">
                <a16:creationId xmlns:a16="http://schemas.microsoft.com/office/drawing/2014/main" id="{36ED6E85-3636-DA47-AE8C-CE77DBF726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27547" y="159026"/>
            <a:ext cx="3039165" cy="227937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olumbia River Basin - Biodiversity Atlas">
            <a:extLst>
              <a:ext uri="{FF2B5EF4-FFF2-40B4-BE49-F238E27FC236}">
                <a16:creationId xmlns:a16="http://schemas.microsoft.com/office/drawing/2014/main" id="{10D90054-F12A-324A-B224-C372DF50DB9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27547" y="2531165"/>
            <a:ext cx="3039165" cy="200584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Wildlife Around Las Vegas, White-tailed Antelope Squirrel (Ammospermophilus  leucurus)">
            <a:extLst>
              <a:ext uri="{FF2B5EF4-FFF2-40B4-BE49-F238E27FC236}">
                <a16:creationId xmlns:a16="http://schemas.microsoft.com/office/drawing/2014/main" id="{3EFDF315-710D-7D4F-A502-1D513538D0B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925337" y="4629779"/>
            <a:ext cx="3041375" cy="2027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141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8666922" cy="6858000"/>
          </a:xfrm>
          <a:prstGeom prst="rect">
            <a:avLst/>
          </a:prstGeom>
        </p:spPr>
      </p:pic>
      <p:pic>
        <p:nvPicPr>
          <p:cNvPr id="8194" name="Picture 2" descr="Botta's Pocket Gopher (Thomomys bottae) · iNaturalist">
            <a:extLst>
              <a:ext uri="{FF2B5EF4-FFF2-40B4-BE49-F238E27FC236}">
                <a16:creationId xmlns:a16="http://schemas.microsoft.com/office/drawing/2014/main" id="{6A250F16-3F16-DD40-94F7-E247C45AEF4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78886" y="62947"/>
            <a:ext cx="2114825" cy="15861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6" name="Picture 4" descr="Deer Mouse - Miller Pest Control">
            <a:extLst>
              <a:ext uri="{FF2B5EF4-FFF2-40B4-BE49-F238E27FC236}">
                <a16:creationId xmlns:a16="http://schemas.microsoft.com/office/drawing/2014/main" id="{769E0AFB-C975-0A4C-BC5A-C32C2ECC8ED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46095" y="1731061"/>
            <a:ext cx="2211126" cy="18426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8" name="Picture 6" descr="Southern Grasshopper Mouse - Onychomys torridus - Carnivora">
            <a:extLst>
              <a:ext uri="{FF2B5EF4-FFF2-40B4-BE49-F238E27FC236}">
                <a16:creationId xmlns:a16="http://schemas.microsoft.com/office/drawing/2014/main" id="{5CDB4279-22EE-5440-8DC3-06183334A49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55839" y="3659827"/>
            <a:ext cx="2337872" cy="15643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200" name="Picture 8" descr="Little Pocket Mouse (Perognathus longimembris) | Little pock… | Flickr">
            <a:extLst>
              <a:ext uri="{FF2B5EF4-FFF2-40B4-BE49-F238E27FC236}">
                <a16:creationId xmlns:a16="http://schemas.microsoft.com/office/drawing/2014/main" id="{BC74A4F4-98DE-E54B-844C-C08DE761721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332841" y="5310299"/>
            <a:ext cx="2234785" cy="14905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469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510" y="97646"/>
            <a:ext cx="8229600" cy="575637"/>
          </a:xfrm>
        </p:spPr>
        <p:txBody>
          <a:bodyPr>
            <a:normAutofit fontScale="90000"/>
          </a:bodyPr>
          <a:lstStyle/>
          <a:p>
            <a:r>
              <a:rPr lang="en-US" dirty="0"/>
              <a:t>Woodland</a:t>
            </a:r>
          </a:p>
        </p:txBody>
      </p:sp>
      <p:sp>
        <p:nvSpPr>
          <p:cNvPr id="3" name="Content Placeholder 2"/>
          <p:cNvSpPr>
            <a:spLocks noGrp="1"/>
          </p:cNvSpPr>
          <p:nvPr>
            <p:ph idx="1"/>
          </p:nvPr>
        </p:nvSpPr>
        <p:spPr>
          <a:xfrm>
            <a:off x="275510" y="687482"/>
            <a:ext cx="4723035" cy="4525963"/>
          </a:xfrm>
        </p:spPr>
        <p:txBody>
          <a:bodyPr>
            <a:normAutofit/>
          </a:bodyPr>
          <a:lstStyle/>
          <a:p>
            <a:r>
              <a:rPr lang="en-US" dirty="0"/>
              <a:t>In the trees</a:t>
            </a:r>
          </a:p>
          <a:p>
            <a:r>
              <a:rPr lang="en-US" dirty="0"/>
              <a:t>In the bushes</a:t>
            </a:r>
          </a:p>
          <a:p>
            <a:r>
              <a:rPr lang="en-US" dirty="0"/>
              <a:t>In the leaf litter, under logs</a:t>
            </a:r>
          </a:p>
          <a:p>
            <a:r>
              <a:rPr lang="en-US" dirty="0"/>
              <a:t>Forest edge</a:t>
            </a:r>
          </a:p>
          <a:p>
            <a:r>
              <a:rPr lang="en-US" dirty="0"/>
              <a:t>Underground</a:t>
            </a:r>
          </a:p>
          <a:p>
            <a:r>
              <a:rPr lang="en-US" dirty="0"/>
              <a:t>Daytime/Nighttime</a:t>
            </a:r>
          </a:p>
          <a:p>
            <a:r>
              <a:rPr lang="en-US" dirty="0"/>
              <a:t>Dawn/Dusk</a:t>
            </a:r>
          </a:p>
          <a:p>
            <a:r>
              <a:rPr lang="en-US" dirty="0"/>
              <a:t>Near water</a:t>
            </a:r>
          </a:p>
          <a:p>
            <a:endParaRPr lang="en-US" dirty="0"/>
          </a:p>
        </p:txBody>
      </p:sp>
      <p:pic>
        <p:nvPicPr>
          <p:cNvPr id="4" name="Picture 3"/>
          <p:cNvPicPr>
            <a:picLocks noChangeAspect="1"/>
          </p:cNvPicPr>
          <p:nvPr/>
        </p:nvPicPr>
        <p:blipFill>
          <a:blip r:embed="rId3"/>
          <a:stretch>
            <a:fillRect/>
          </a:stretch>
        </p:blipFill>
        <p:spPr>
          <a:xfrm>
            <a:off x="7720731" y="148069"/>
            <a:ext cx="2255560" cy="1769733"/>
          </a:xfrm>
          <a:prstGeom prst="rect">
            <a:avLst/>
          </a:prstGeom>
          <a:ln>
            <a:solidFill>
              <a:schemeClr val="tx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50681" y="2087057"/>
            <a:ext cx="2765771" cy="1625682"/>
          </a:xfrm>
          <a:prstGeom prst="rect">
            <a:avLst/>
          </a:prstGeom>
          <a:ln>
            <a:solidFill>
              <a:schemeClr val="tx1"/>
            </a:solidFill>
          </a:ln>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39353" y="143449"/>
            <a:ext cx="2350281" cy="1774354"/>
          </a:xfrm>
          <a:prstGeom prst="rect">
            <a:avLst/>
          </a:prstGeom>
          <a:ln>
            <a:solidFill>
              <a:schemeClr val="tx1"/>
            </a:solidFill>
          </a:ln>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69583" y="2087058"/>
            <a:ext cx="1658287" cy="1798655"/>
          </a:xfrm>
          <a:prstGeom prst="rect">
            <a:avLst/>
          </a:prstGeom>
          <a:ln>
            <a:solidFill>
              <a:schemeClr val="tx1"/>
            </a:solidFill>
          </a:ln>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82701" y="4054968"/>
            <a:ext cx="2359465" cy="1770846"/>
          </a:xfrm>
          <a:prstGeom prst="rect">
            <a:avLst/>
          </a:prstGeom>
          <a:ln>
            <a:solidFill>
              <a:schemeClr val="tx1"/>
            </a:solidFill>
          </a:ln>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40777" y="4940391"/>
            <a:ext cx="2831114" cy="1862342"/>
          </a:xfrm>
          <a:prstGeom prst="rect">
            <a:avLst/>
          </a:prstGeom>
          <a:ln>
            <a:solidFill>
              <a:schemeClr val="tx1"/>
            </a:solidFill>
          </a:ln>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236604" y="3853917"/>
            <a:ext cx="2581384" cy="1960896"/>
          </a:xfrm>
          <a:prstGeom prst="rect">
            <a:avLst/>
          </a:prstGeom>
          <a:ln>
            <a:solidFill>
              <a:schemeClr val="tx1"/>
            </a:solidFill>
          </a:ln>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180079" y="2098482"/>
            <a:ext cx="2066693" cy="1550020"/>
          </a:xfrm>
          <a:prstGeom prst="rect">
            <a:avLst/>
          </a:prstGeom>
          <a:ln>
            <a:solidFill>
              <a:schemeClr val="tx1"/>
            </a:solidFill>
          </a:ln>
        </p:spPr>
      </p:pic>
      <p:pic>
        <p:nvPicPr>
          <p:cNvPr id="13" name="Picture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107388" y="151659"/>
            <a:ext cx="1766949" cy="1766143"/>
          </a:xfrm>
          <a:prstGeom prst="rect">
            <a:avLst/>
          </a:prstGeom>
          <a:ln>
            <a:solidFill>
              <a:schemeClr val="tx1"/>
            </a:solidFill>
          </a:ln>
        </p:spPr>
      </p:pic>
      <p:pic>
        <p:nvPicPr>
          <p:cNvPr id="14" name="Picture 1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506879" y="3853917"/>
            <a:ext cx="2409573" cy="1971897"/>
          </a:xfrm>
          <a:prstGeom prst="rect">
            <a:avLst/>
          </a:prstGeom>
          <a:ln>
            <a:solidFill>
              <a:schemeClr val="tx1"/>
            </a:solidFill>
          </a:ln>
        </p:spPr>
      </p:pic>
    </p:spTree>
    <p:extLst>
      <p:ext uri="{BB962C8B-B14F-4D97-AF65-F5344CB8AC3E}">
        <p14:creationId xmlns:p14="http://schemas.microsoft.com/office/powerpoint/2010/main" val="839174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34465" y="3411659"/>
            <a:ext cx="2006558" cy="1705574"/>
          </a:xfrm>
          <a:prstGeom prst="rect">
            <a:avLst/>
          </a:prstGeom>
          <a:ln>
            <a:solidFill>
              <a:schemeClr val="tx1"/>
            </a:solidFill>
          </a:ln>
        </p:spPr>
      </p:pic>
      <p:sp>
        <p:nvSpPr>
          <p:cNvPr id="2" name="Title 1"/>
          <p:cNvSpPr>
            <a:spLocks noGrp="1"/>
          </p:cNvSpPr>
          <p:nvPr>
            <p:ph type="title"/>
          </p:nvPr>
        </p:nvSpPr>
        <p:spPr>
          <a:xfrm>
            <a:off x="233563" y="31287"/>
            <a:ext cx="8229600" cy="924730"/>
          </a:xfrm>
        </p:spPr>
        <p:txBody>
          <a:bodyPr/>
          <a:lstStyle/>
          <a:p>
            <a:r>
              <a:rPr lang="en-US" dirty="0" err="1"/>
              <a:t>Tallgrass</a:t>
            </a:r>
            <a:r>
              <a:rPr lang="en-US" dirty="0"/>
              <a:t> Prairie</a:t>
            </a:r>
          </a:p>
        </p:txBody>
      </p:sp>
      <p:sp>
        <p:nvSpPr>
          <p:cNvPr id="3" name="Content Placeholder 2"/>
          <p:cNvSpPr>
            <a:spLocks noGrp="1"/>
          </p:cNvSpPr>
          <p:nvPr>
            <p:ph idx="1"/>
          </p:nvPr>
        </p:nvSpPr>
        <p:spPr>
          <a:xfrm>
            <a:off x="258771" y="928301"/>
            <a:ext cx="3837711" cy="4525963"/>
          </a:xfrm>
        </p:spPr>
        <p:txBody>
          <a:bodyPr>
            <a:normAutofit/>
          </a:bodyPr>
          <a:lstStyle/>
          <a:p>
            <a:r>
              <a:rPr lang="en-US" dirty="0"/>
              <a:t>In the bushes</a:t>
            </a:r>
          </a:p>
          <a:p>
            <a:r>
              <a:rPr lang="en-US" dirty="0"/>
              <a:t>In tall grass, or open disturbed sites</a:t>
            </a:r>
          </a:p>
          <a:p>
            <a:r>
              <a:rPr lang="en-US" dirty="0"/>
              <a:t>In the litter</a:t>
            </a:r>
          </a:p>
          <a:p>
            <a:r>
              <a:rPr lang="en-US" dirty="0"/>
              <a:t>Underground</a:t>
            </a:r>
          </a:p>
          <a:p>
            <a:r>
              <a:rPr lang="en-US" dirty="0"/>
              <a:t>Daytime/Nighttime</a:t>
            </a:r>
          </a:p>
          <a:p>
            <a:r>
              <a:rPr lang="en-US" dirty="0"/>
              <a:t>Dawn/Dusk</a:t>
            </a:r>
          </a:p>
          <a:p>
            <a:r>
              <a:rPr lang="en-US" dirty="0"/>
              <a:t>Near water</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36492" y="156783"/>
            <a:ext cx="1805708" cy="1353609"/>
          </a:xfrm>
          <a:prstGeom prst="rect">
            <a:avLst/>
          </a:prstGeom>
          <a:ln>
            <a:solidFill>
              <a:schemeClr val="tx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74541" y="156783"/>
            <a:ext cx="2586918" cy="1346006"/>
          </a:xfrm>
          <a:prstGeom prst="rect">
            <a:avLst/>
          </a:prstGeom>
          <a:ln>
            <a:solidFill>
              <a:schemeClr val="tx1"/>
            </a:solidFill>
          </a:ln>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5890" y="1628354"/>
            <a:ext cx="2201151" cy="1462028"/>
          </a:xfrm>
          <a:prstGeom prst="rect">
            <a:avLst/>
          </a:prstGeom>
          <a:ln>
            <a:solidFill>
              <a:schemeClr val="tx1"/>
            </a:solidFill>
          </a:ln>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66596" y="1628354"/>
            <a:ext cx="2726008" cy="1635605"/>
          </a:xfrm>
          <a:prstGeom prst="rect">
            <a:avLst/>
          </a:prstGeom>
          <a:ln>
            <a:solidFill>
              <a:schemeClr val="tx1"/>
            </a:solidFill>
          </a:ln>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71336" y="3215947"/>
            <a:ext cx="1885705" cy="2831389"/>
          </a:xfrm>
          <a:prstGeom prst="rect">
            <a:avLst/>
          </a:prstGeom>
          <a:ln>
            <a:solidFill>
              <a:schemeClr val="tx1"/>
            </a:solidFill>
          </a:ln>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88512" y="3376540"/>
            <a:ext cx="2140597" cy="2140597"/>
          </a:xfrm>
          <a:prstGeom prst="rect">
            <a:avLst/>
          </a:prstGeom>
          <a:ln>
            <a:solidFill>
              <a:schemeClr val="tx1"/>
            </a:solidFill>
          </a:ln>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20227" y="1622327"/>
            <a:ext cx="2590259" cy="1457021"/>
          </a:xfrm>
          <a:prstGeom prst="rect">
            <a:avLst/>
          </a:prstGeom>
          <a:ln>
            <a:solidFill>
              <a:schemeClr val="tx1"/>
            </a:solidFill>
          </a:ln>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4450" y="5196234"/>
            <a:ext cx="2398263" cy="1577195"/>
          </a:xfrm>
          <a:prstGeom prst="rect">
            <a:avLst/>
          </a:prstGeom>
          <a:ln>
            <a:solidFill>
              <a:schemeClr val="tx1"/>
            </a:solidFill>
          </a:ln>
        </p:spPr>
      </p:pic>
      <p:pic>
        <p:nvPicPr>
          <p:cNvPr id="12" name="Picture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742993" y="4947482"/>
            <a:ext cx="2725942" cy="1817295"/>
          </a:xfrm>
          <a:prstGeom prst="rect">
            <a:avLst/>
          </a:prstGeom>
          <a:ln>
            <a:solidFill>
              <a:schemeClr val="tx1"/>
            </a:solidFill>
          </a:ln>
        </p:spPr>
      </p:pic>
      <p:pic>
        <p:nvPicPr>
          <p:cNvPr id="14" name="Picture 1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631270" y="3191283"/>
            <a:ext cx="2032082" cy="1596636"/>
          </a:xfrm>
          <a:prstGeom prst="rect">
            <a:avLst/>
          </a:prstGeom>
          <a:ln>
            <a:solidFill>
              <a:schemeClr val="tx1"/>
            </a:solidFill>
          </a:ln>
        </p:spPr>
      </p:pic>
      <p:pic>
        <p:nvPicPr>
          <p:cNvPr id="15" name="Picture 1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373850" y="156783"/>
            <a:ext cx="1928218" cy="1353609"/>
          </a:xfrm>
          <a:prstGeom prst="rect">
            <a:avLst/>
          </a:prstGeom>
          <a:ln>
            <a:solidFill>
              <a:schemeClr val="tx1"/>
            </a:solidFill>
          </a:ln>
        </p:spPr>
      </p:pic>
    </p:spTree>
    <p:extLst>
      <p:ext uri="{BB962C8B-B14F-4D97-AF65-F5344CB8AC3E}">
        <p14:creationId xmlns:p14="http://schemas.microsoft.com/office/powerpoint/2010/main" val="3111245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79" y="175939"/>
            <a:ext cx="10515600" cy="880351"/>
          </a:xfrm>
        </p:spPr>
        <p:txBody>
          <a:bodyPr>
            <a:normAutofit/>
          </a:bodyPr>
          <a:lstStyle/>
          <a:p>
            <a:r>
              <a:rPr lang="en-US" dirty="0"/>
              <a:t>Broad overview for today</a:t>
            </a:r>
          </a:p>
        </p:txBody>
      </p:sp>
      <p:sp>
        <p:nvSpPr>
          <p:cNvPr id="3" name="Content Placeholder 2"/>
          <p:cNvSpPr>
            <a:spLocks noGrp="1"/>
          </p:cNvSpPr>
          <p:nvPr>
            <p:ph idx="1"/>
          </p:nvPr>
        </p:nvSpPr>
        <p:spPr>
          <a:xfrm>
            <a:off x="483663" y="1300656"/>
            <a:ext cx="6626586" cy="4525963"/>
          </a:xfrm>
        </p:spPr>
        <p:txBody>
          <a:bodyPr>
            <a:normAutofit/>
          </a:bodyPr>
          <a:lstStyle/>
          <a:p>
            <a:r>
              <a:rPr lang="en-US" dirty="0"/>
              <a:t>Trapping – Fieldwork!</a:t>
            </a:r>
          </a:p>
          <a:p>
            <a:r>
              <a:rPr lang="en-US" dirty="0"/>
              <a:t>History of Mammal Naturalists (</a:t>
            </a:r>
            <a:r>
              <a:rPr lang="en-US" dirty="0" err="1"/>
              <a:t>mammalogists</a:t>
            </a:r>
            <a:r>
              <a:rPr lang="en-US" dirty="0"/>
              <a:t>)</a:t>
            </a:r>
          </a:p>
          <a:p>
            <a:r>
              <a:rPr lang="en-US" dirty="0"/>
              <a:t>Natural History of Mammals</a:t>
            </a:r>
          </a:p>
          <a:p>
            <a:r>
              <a:rPr lang="en-US" dirty="0"/>
              <a:t>Methods for observing mammals</a:t>
            </a:r>
          </a:p>
          <a:p>
            <a:r>
              <a:rPr lang="en-US" dirty="0"/>
              <a:t>Mammals at risk in Kansas</a:t>
            </a:r>
          </a:p>
          <a:p>
            <a:r>
              <a:rPr lang="en-US" dirty="0"/>
              <a:t>Methods for identifying mammals</a:t>
            </a:r>
          </a:p>
        </p:txBody>
      </p:sp>
      <p:pic>
        <p:nvPicPr>
          <p:cNvPr id="4" name="Picture 3">
            <a:extLst>
              <a:ext uri="{FF2B5EF4-FFF2-40B4-BE49-F238E27FC236}">
                <a16:creationId xmlns:a16="http://schemas.microsoft.com/office/drawing/2014/main" id="{AC6529FD-1FAD-5044-8569-EE711C0EB8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2605" y="1175161"/>
            <a:ext cx="5874444" cy="4405833"/>
          </a:xfrm>
          <a:prstGeom prst="rect">
            <a:avLst/>
          </a:prstGeom>
          <a:ln>
            <a:solidFill>
              <a:schemeClr val="tx1"/>
            </a:solidFill>
          </a:ln>
        </p:spPr>
      </p:pic>
    </p:spTree>
    <p:extLst>
      <p:ext uri="{BB962C8B-B14F-4D97-AF65-F5344CB8AC3E}">
        <p14:creationId xmlns:p14="http://schemas.microsoft.com/office/powerpoint/2010/main" val="228935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21" y="89861"/>
            <a:ext cx="8229600" cy="801527"/>
          </a:xfrm>
        </p:spPr>
        <p:txBody>
          <a:bodyPr/>
          <a:lstStyle/>
          <a:p>
            <a:r>
              <a:rPr lang="en-US" dirty="0" err="1"/>
              <a:t>Shortgrass</a:t>
            </a:r>
            <a:r>
              <a:rPr lang="en-US" dirty="0"/>
              <a:t> Steppe</a:t>
            </a:r>
          </a:p>
        </p:txBody>
      </p:sp>
      <p:sp>
        <p:nvSpPr>
          <p:cNvPr id="3" name="Content Placeholder 2"/>
          <p:cNvSpPr>
            <a:spLocks noGrp="1"/>
          </p:cNvSpPr>
          <p:nvPr>
            <p:ph idx="1"/>
          </p:nvPr>
        </p:nvSpPr>
        <p:spPr>
          <a:xfrm>
            <a:off x="333215" y="819240"/>
            <a:ext cx="3621680" cy="4525963"/>
          </a:xfrm>
        </p:spPr>
        <p:txBody>
          <a:bodyPr>
            <a:normAutofit/>
          </a:bodyPr>
          <a:lstStyle/>
          <a:p>
            <a:r>
              <a:rPr lang="en-US" dirty="0"/>
              <a:t>In shrubs</a:t>
            </a:r>
          </a:p>
          <a:p>
            <a:r>
              <a:rPr lang="en-US" dirty="0"/>
              <a:t>In the litter</a:t>
            </a:r>
          </a:p>
          <a:p>
            <a:r>
              <a:rPr lang="en-US" dirty="0"/>
              <a:t>Underground</a:t>
            </a:r>
          </a:p>
          <a:p>
            <a:r>
              <a:rPr lang="en-US" dirty="0"/>
              <a:t>Daytime/Nighttime</a:t>
            </a:r>
          </a:p>
          <a:p>
            <a:r>
              <a:rPr lang="en-US" dirty="0"/>
              <a:t>Dawn/Dusk</a:t>
            </a:r>
          </a:p>
          <a:p>
            <a:r>
              <a:rPr lang="en-US" dirty="0"/>
              <a:t>Near water</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044878" y="90183"/>
            <a:ext cx="3048000" cy="1602410"/>
          </a:xfrm>
          <a:prstGeom prst="rect">
            <a:avLst/>
          </a:prstGeom>
          <a:ln>
            <a:solidFill>
              <a:schemeClr val="tx1"/>
            </a:solidFill>
          </a:ln>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11396" y="81154"/>
            <a:ext cx="2125388" cy="1724862"/>
          </a:xfrm>
          <a:prstGeom prst="rect">
            <a:avLst/>
          </a:prstGeom>
          <a:ln>
            <a:solidFill>
              <a:schemeClr val="tx1"/>
            </a:solidFill>
          </a:ln>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19965" y="1806016"/>
            <a:ext cx="2232557" cy="1493843"/>
          </a:xfrm>
          <a:prstGeom prst="rect">
            <a:avLst/>
          </a:prstGeom>
          <a:ln>
            <a:solidFill>
              <a:schemeClr val="tx1"/>
            </a:solidFill>
          </a:ln>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4185" y="1936934"/>
            <a:ext cx="2147558" cy="1436969"/>
          </a:xfrm>
          <a:prstGeom prst="rect">
            <a:avLst/>
          </a:prstGeom>
          <a:ln>
            <a:solidFill>
              <a:schemeClr val="tx1"/>
            </a:solidFill>
          </a:ln>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24058" y="3413282"/>
            <a:ext cx="1978485" cy="1837538"/>
          </a:xfrm>
          <a:prstGeom prst="rect">
            <a:avLst/>
          </a:prstGeom>
          <a:ln>
            <a:solidFill>
              <a:schemeClr val="tx1"/>
            </a:solidFill>
          </a:ln>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1741" y="3495094"/>
            <a:ext cx="2269018" cy="1815214"/>
          </a:xfrm>
          <a:prstGeom prst="rect">
            <a:avLst/>
          </a:prstGeom>
          <a:ln>
            <a:solidFill>
              <a:schemeClr val="tx1"/>
            </a:solidFill>
          </a:ln>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89330" y="5364243"/>
            <a:ext cx="1983109" cy="1327821"/>
          </a:xfrm>
          <a:prstGeom prst="rect">
            <a:avLst/>
          </a:prstGeom>
          <a:ln>
            <a:solidFill>
              <a:schemeClr val="tx1"/>
            </a:solidFill>
          </a:ln>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43276" y="3785683"/>
            <a:ext cx="2656916" cy="1526791"/>
          </a:xfrm>
          <a:prstGeom prst="rect">
            <a:avLst/>
          </a:prstGeom>
          <a:ln>
            <a:solidFill>
              <a:schemeClr val="tx1"/>
            </a:solidFill>
          </a:ln>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30817" y="5419497"/>
            <a:ext cx="1834643" cy="1369476"/>
          </a:xfrm>
          <a:prstGeom prst="rect">
            <a:avLst/>
          </a:prstGeom>
          <a:ln>
            <a:solidFill>
              <a:schemeClr val="tx1"/>
            </a:solidFill>
          </a:ln>
        </p:spPr>
      </p:pic>
      <p:pic>
        <p:nvPicPr>
          <p:cNvPr id="13" name="Picture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302118" y="2165259"/>
            <a:ext cx="2143496" cy="1425039"/>
          </a:xfrm>
          <a:prstGeom prst="rect">
            <a:avLst/>
          </a:prstGeom>
          <a:ln>
            <a:solidFill>
              <a:schemeClr val="tx1"/>
            </a:solidFill>
          </a:ln>
        </p:spPr>
      </p:pic>
      <p:pic>
        <p:nvPicPr>
          <p:cNvPr id="14" name="Picture 1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381557" y="5431499"/>
            <a:ext cx="1975156" cy="1317413"/>
          </a:xfrm>
          <a:prstGeom prst="rect">
            <a:avLst/>
          </a:prstGeom>
          <a:ln>
            <a:solidFill>
              <a:schemeClr val="tx1"/>
            </a:solidFill>
          </a:ln>
        </p:spPr>
      </p:pic>
      <p:pic>
        <p:nvPicPr>
          <p:cNvPr id="15" name="Picture 1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491074" y="5431499"/>
            <a:ext cx="1415873" cy="1363601"/>
          </a:xfrm>
          <a:prstGeom prst="rect">
            <a:avLst/>
          </a:prstGeom>
          <a:ln>
            <a:solidFill>
              <a:schemeClr val="tx1"/>
            </a:solidFill>
          </a:ln>
        </p:spPr>
      </p:pic>
      <p:pic>
        <p:nvPicPr>
          <p:cNvPr id="16" name="Picture 1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422259" y="3847336"/>
            <a:ext cx="2299468" cy="1403484"/>
          </a:xfrm>
          <a:prstGeom prst="rect">
            <a:avLst/>
          </a:prstGeom>
          <a:ln>
            <a:solidFill>
              <a:schemeClr val="tx1"/>
            </a:solidFill>
          </a:ln>
        </p:spPr>
      </p:pic>
    </p:spTree>
    <p:extLst>
      <p:ext uri="{BB962C8B-B14F-4D97-AF65-F5344CB8AC3E}">
        <p14:creationId xmlns:p14="http://schemas.microsoft.com/office/powerpoint/2010/main" val="2706431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6239" y="141978"/>
            <a:ext cx="4386537" cy="646331"/>
          </a:xfrm>
          <a:prstGeom prst="rect">
            <a:avLst/>
          </a:prstGeom>
          <a:noFill/>
        </p:spPr>
        <p:txBody>
          <a:bodyPr wrap="none" rtlCol="0">
            <a:spAutoFit/>
          </a:bodyPr>
          <a:lstStyle/>
          <a:p>
            <a:r>
              <a:rPr lang="en-US" sz="3600" dirty="0"/>
              <a:t>Mammals at Risk in KS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76680" y="3873663"/>
            <a:ext cx="6238827" cy="2752423"/>
          </a:xfrm>
          <a:prstGeom prst="rect">
            <a:avLst/>
          </a:prstGeom>
          <a:ln>
            <a:solidFill>
              <a:schemeClr val="tx1"/>
            </a:solidFill>
          </a:ln>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15534" y="241485"/>
            <a:ext cx="5199973" cy="3469124"/>
          </a:xfrm>
          <a:prstGeom prst="rect">
            <a:avLst/>
          </a:prstGeom>
          <a:ln>
            <a:solidFill>
              <a:schemeClr val="tx1"/>
            </a:solidFill>
          </a:ln>
        </p:spPr>
      </p:pic>
      <p:sp>
        <p:nvSpPr>
          <p:cNvPr id="9" name="TextBox 8"/>
          <p:cNvSpPr txBox="1"/>
          <p:nvPr/>
        </p:nvSpPr>
        <p:spPr>
          <a:xfrm>
            <a:off x="405474" y="740167"/>
            <a:ext cx="4670109" cy="6001643"/>
          </a:xfrm>
          <a:prstGeom prst="rect">
            <a:avLst/>
          </a:prstGeom>
          <a:noFill/>
        </p:spPr>
        <p:txBody>
          <a:bodyPr wrap="square" rtlCol="0">
            <a:spAutoFit/>
          </a:bodyPr>
          <a:lstStyle/>
          <a:p>
            <a:pPr marL="457200" indent="-457200">
              <a:buFont typeface="Arial" panose="020B0604020202020204" pitchFamily="34" charset="0"/>
              <a:buChar char="•"/>
            </a:pPr>
            <a:r>
              <a:rPr lang="en-US" sz="3200" dirty="0"/>
              <a:t>Black-footed ferret</a:t>
            </a:r>
          </a:p>
          <a:p>
            <a:pPr marL="457200" indent="-457200">
              <a:buFont typeface="Arial" panose="020B0604020202020204" pitchFamily="34" charset="0"/>
              <a:buChar char="•"/>
            </a:pPr>
            <a:r>
              <a:rPr lang="en-US" sz="3200" dirty="0"/>
              <a:t>Black-tailed prairie dog</a:t>
            </a:r>
          </a:p>
          <a:p>
            <a:pPr marL="457200" indent="-457200">
              <a:buFont typeface="Arial" panose="020B0604020202020204" pitchFamily="34" charset="0"/>
              <a:buChar char="•"/>
            </a:pPr>
            <a:r>
              <a:rPr lang="en-US" sz="3200" dirty="0"/>
              <a:t>Problems: </a:t>
            </a:r>
          </a:p>
          <a:p>
            <a:pPr marL="914400" lvl="1" indent="-457200">
              <a:buFont typeface="Arial" panose="020B0604020202020204" pitchFamily="34" charset="0"/>
              <a:buChar char="•"/>
            </a:pPr>
            <a:r>
              <a:rPr lang="en-US" sz="3200" dirty="0"/>
              <a:t>Conflict with agriculture, ranching</a:t>
            </a:r>
          </a:p>
          <a:p>
            <a:pPr marL="914400" lvl="1" indent="-457200">
              <a:buFont typeface="Arial" panose="020B0604020202020204" pitchFamily="34" charset="0"/>
              <a:buChar char="•"/>
            </a:pPr>
            <a:r>
              <a:rPr lang="en-US" sz="3200" dirty="0"/>
              <a:t>Complex relationship and fine balance</a:t>
            </a:r>
          </a:p>
          <a:p>
            <a:pPr marL="914400" lvl="1" indent="-457200">
              <a:buFont typeface="Arial" panose="020B0604020202020204" pitchFamily="34" charset="0"/>
              <a:buChar char="•"/>
            </a:pPr>
            <a:r>
              <a:rPr lang="en-US" sz="3200" dirty="0"/>
              <a:t>Disease</a:t>
            </a:r>
          </a:p>
          <a:p>
            <a:pPr marL="914400" lvl="1" indent="-457200">
              <a:buFont typeface="Arial" panose="020B0604020202020204" pitchFamily="34" charset="0"/>
              <a:buChar char="•"/>
            </a:pPr>
            <a:r>
              <a:rPr lang="en-US" sz="3200" dirty="0"/>
              <a:t>No genetic variation</a:t>
            </a:r>
          </a:p>
          <a:p>
            <a:pPr marL="457200" indent="-457200">
              <a:buFont typeface="Arial" panose="020B0604020202020204" pitchFamily="34" charset="0"/>
              <a:buChar char="•"/>
            </a:pPr>
            <a:r>
              <a:rPr lang="en-US" sz="3200" dirty="0"/>
              <a:t>No easy solution</a:t>
            </a:r>
          </a:p>
          <a:p>
            <a:pPr marL="914400" lvl="1" indent="-457200">
              <a:buFont typeface="Arial" panose="020B0604020202020204" pitchFamily="34" charset="0"/>
              <a:buChar char="•"/>
            </a:pPr>
            <a:r>
              <a:rPr lang="en-US" sz="3200" dirty="0"/>
              <a:t>Ecotourism?</a:t>
            </a:r>
          </a:p>
          <a:p>
            <a:pPr marL="914400" lvl="1" indent="-457200">
              <a:buFont typeface="Arial" panose="020B0604020202020204" pitchFamily="34" charset="0"/>
              <a:buChar char="•"/>
            </a:pPr>
            <a:r>
              <a:rPr lang="en-US" sz="3200" dirty="0"/>
              <a:t>Subsidies?</a:t>
            </a:r>
          </a:p>
        </p:txBody>
      </p:sp>
    </p:spTree>
    <p:extLst>
      <p:ext uri="{BB962C8B-B14F-4D97-AF65-F5344CB8AC3E}">
        <p14:creationId xmlns:p14="http://schemas.microsoft.com/office/powerpoint/2010/main" val="2930764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6239" y="141978"/>
            <a:ext cx="4166653" cy="646331"/>
          </a:xfrm>
          <a:prstGeom prst="rect">
            <a:avLst/>
          </a:prstGeom>
          <a:noFill/>
        </p:spPr>
        <p:txBody>
          <a:bodyPr wrap="none" rtlCol="0">
            <a:spAutoFit/>
          </a:bodyPr>
          <a:lstStyle/>
          <a:p>
            <a:r>
              <a:rPr lang="en-US" sz="3600" dirty="0"/>
              <a:t>Meet Elizabeth Ann…</a:t>
            </a:r>
          </a:p>
        </p:txBody>
      </p:sp>
      <p:sp>
        <p:nvSpPr>
          <p:cNvPr id="9" name="TextBox 8"/>
          <p:cNvSpPr txBox="1"/>
          <p:nvPr/>
        </p:nvSpPr>
        <p:spPr>
          <a:xfrm>
            <a:off x="405474" y="846183"/>
            <a:ext cx="4670109"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t>Cloned in 2020</a:t>
            </a:r>
          </a:p>
          <a:p>
            <a:pPr marL="457200" indent="-457200">
              <a:buFont typeface="Arial" panose="020B0604020202020204" pitchFamily="34" charset="0"/>
              <a:buChar char="•"/>
            </a:pPr>
            <a:r>
              <a:rPr lang="en-US" sz="3200" dirty="0"/>
              <a:t>DNA sample from a museum</a:t>
            </a:r>
          </a:p>
          <a:p>
            <a:pPr marL="914400" lvl="1" indent="-457200">
              <a:buFont typeface="Arial" panose="020B0604020202020204" pitchFamily="34" charset="0"/>
              <a:buChar char="•"/>
            </a:pPr>
            <a:r>
              <a:rPr lang="en-US" sz="3200" dirty="0"/>
              <a:t>30 years old</a:t>
            </a:r>
          </a:p>
          <a:p>
            <a:pPr marL="914400" lvl="1" indent="-457200">
              <a:buFont typeface="Arial" panose="020B0604020202020204" pitchFamily="34" charset="0"/>
              <a:buChar char="•"/>
            </a:pPr>
            <a:r>
              <a:rPr lang="en-US" sz="3200" dirty="0"/>
              <a:t>Retained old genetic diversity</a:t>
            </a:r>
          </a:p>
        </p:txBody>
      </p:sp>
      <p:pic>
        <p:nvPicPr>
          <p:cNvPr id="9218" name="Picture 2" descr="Meet Elizabeth Ann, the First Cloned Black-Footed Ferret - The New York  Times">
            <a:extLst>
              <a:ext uri="{FF2B5EF4-FFF2-40B4-BE49-F238E27FC236}">
                <a16:creationId xmlns:a16="http://schemas.microsoft.com/office/drawing/2014/main" id="{8C245299-F544-2B4D-8D45-87F9F22E14D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43851" y="278296"/>
            <a:ext cx="6355383" cy="63553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535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1112" y="168388"/>
            <a:ext cx="988284" cy="646331"/>
          </a:xfrm>
          <a:prstGeom prst="rect">
            <a:avLst/>
          </a:prstGeom>
          <a:noFill/>
        </p:spPr>
        <p:txBody>
          <a:bodyPr wrap="none" rtlCol="0">
            <a:spAutoFit/>
          </a:bodyPr>
          <a:lstStyle/>
          <a:p>
            <a:r>
              <a:rPr lang="en-US" sz="3600" dirty="0"/>
              <a:t>Bats</a:t>
            </a:r>
          </a:p>
        </p:txBody>
      </p:sp>
      <p:sp>
        <p:nvSpPr>
          <p:cNvPr id="9" name="TextBox 8"/>
          <p:cNvSpPr txBox="1"/>
          <p:nvPr/>
        </p:nvSpPr>
        <p:spPr>
          <a:xfrm>
            <a:off x="391113" y="754254"/>
            <a:ext cx="4963198"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t>Cave dwellers</a:t>
            </a:r>
            <a:r>
              <a:rPr lang="en-US" sz="3200" dirty="0">
                <a:sym typeface="Wingdings"/>
              </a:rPr>
              <a:t> White-nose syndrome</a:t>
            </a:r>
          </a:p>
          <a:p>
            <a:pPr marL="457200" indent="-457200">
              <a:buFont typeface="Arial" panose="020B0604020202020204" pitchFamily="34" charset="0"/>
              <a:buChar char="•"/>
            </a:pPr>
            <a:r>
              <a:rPr lang="en-US" sz="3200" dirty="0">
                <a:sym typeface="Wingdings"/>
              </a:rPr>
              <a:t>Tree roosters Wind turbines</a:t>
            </a:r>
            <a:endParaRPr lang="en-US" sz="3200" dirty="0"/>
          </a:p>
          <a:p>
            <a:pPr marL="457200" indent="-457200">
              <a:buFont typeface="Arial" panose="020B0604020202020204" pitchFamily="34" charset="0"/>
              <a:buChar char="•"/>
            </a:pPr>
            <a:r>
              <a:rPr lang="en-US" sz="3200" dirty="0"/>
              <a:t>Other diseases</a:t>
            </a:r>
          </a:p>
          <a:p>
            <a:pPr marL="457200" indent="-457200">
              <a:buFont typeface="Arial" panose="020B0604020202020204" pitchFamily="34" charset="0"/>
              <a:buChar char="•"/>
            </a:pPr>
            <a:r>
              <a:rPr lang="en-US" sz="3200" dirty="0"/>
              <a:t>Human conflict  </a:t>
            </a:r>
          </a:p>
          <a:p>
            <a:pPr marL="457200" indent="-457200">
              <a:buFont typeface="Arial" panose="020B0604020202020204" pitchFamily="34" charset="0"/>
              <a:buChar char="•"/>
            </a:pPr>
            <a:r>
              <a:rPr lang="en-US" sz="3200" dirty="0"/>
              <a:t>No easy solution...</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77242" y="93852"/>
            <a:ext cx="2557972" cy="1918479"/>
          </a:xfrm>
          <a:prstGeom prst="rect">
            <a:avLst/>
          </a:prstGeom>
          <a:ln>
            <a:solidFill>
              <a:schemeClr val="tx1"/>
            </a:solidFill>
          </a:ln>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5055" y="4552385"/>
            <a:ext cx="2580159" cy="2210826"/>
          </a:xfrm>
          <a:prstGeom prst="rect">
            <a:avLst/>
          </a:prstGeom>
          <a:ln>
            <a:solidFill>
              <a:schemeClr val="tx1"/>
            </a:solidFill>
          </a:ln>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4231" y="4552384"/>
            <a:ext cx="1827616" cy="2210826"/>
          </a:xfrm>
          <a:prstGeom prst="rect">
            <a:avLst/>
          </a:prstGeom>
          <a:ln>
            <a:solidFill>
              <a:schemeClr val="tx1"/>
            </a:solidFill>
          </a:ln>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85482" y="4552384"/>
            <a:ext cx="3095157" cy="2210826"/>
          </a:xfrm>
          <a:prstGeom prst="rect">
            <a:avLst/>
          </a:prstGeom>
          <a:ln>
            <a:solidFill>
              <a:schemeClr val="tx1"/>
            </a:solidFill>
          </a:ln>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28522" y="93852"/>
            <a:ext cx="3143325" cy="1918479"/>
          </a:xfrm>
          <a:prstGeom prst="rect">
            <a:avLst/>
          </a:prstGeom>
          <a:ln>
            <a:solidFill>
              <a:schemeClr val="tx1"/>
            </a:solidFill>
          </a:ln>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9477241" y="2105097"/>
            <a:ext cx="2557972" cy="2211354"/>
          </a:xfrm>
          <a:prstGeom prst="rect">
            <a:avLst/>
          </a:prstGeom>
          <a:ln>
            <a:solidFill>
              <a:schemeClr val="tx1"/>
            </a:solidFill>
          </a:ln>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63478" y="2125443"/>
            <a:ext cx="3407930" cy="2191008"/>
          </a:xfrm>
          <a:prstGeom prst="rect">
            <a:avLst/>
          </a:prstGeom>
          <a:ln>
            <a:solidFill>
              <a:schemeClr val="tx1"/>
            </a:solidFill>
          </a:ln>
        </p:spPr>
      </p:pic>
      <p:pic>
        <p:nvPicPr>
          <p:cNvPr id="13" name="Pictur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8018" y="4552384"/>
            <a:ext cx="3329244" cy="2210826"/>
          </a:xfrm>
          <a:prstGeom prst="rect">
            <a:avLst/>
          </a:prstGeom>
          <a:ln>
            <a:solidFill>
              <a:schemeClr val="tx1"/>
            </a:solidFill>
          </a:ln>
        </p:spPr>
      </p:pic>
    </p:spTree>
    <p:extLst>
      <p:ext uri="{BB962C8B-B14F-4D97-AF65-F5344CB8AC3E}">
        <p14:creationId xmlns:p14="http://schemas.microsoft.com/office/powerpoint/2010/main" val="566232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1112" y="168388"/>
            <a:ext cx="988284" cy="646331"/>
          </a:xfrm>
          <a:prstGeom prst="rect">
            <a:avLst/>
          </a:prstGeom>
          <a:noFill/>
        </p:spPr>
        <p:txBody>
          <a:bodyPr wrap="none" rtlCol="0">
            <a:spAutoFit/>
          </a:bodyPr>
          <a:lstStyle/>
          <a:p>
            <a:r>
              <a:rPr lang="en-US" sz="3600" dirty="0"/>
              <a:t>Bats</a:t>
            </a:r>
          </a:p>
        </p:txBody>
      </p:sp>
      <p:pic>
        <p:nvPicPr>
          <p:cNvPr id="10242" name="Picture 2" descr="Eckert James River Bat Cave Preserve">
            <a:extLst>
              <a:ext uri="{FF2B5EF4-FFF2-40B4-BE49-F238E27FC236}">
                <a16:creationId xmlns:a16="http://schemas.microsoft.com/office/drawing/2014/main" id="{1F7BB076-35CC-364C-988E-1DB02D46863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216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5717" y="165102"/>
            <a:ext cx="4657684" cy="4524315"/>
          </a:xfrm>
          <a:prstGeom prst="rect">
            <a:avLst/>
          </a:prstGeom>
          <a:noFill/>
        </p:spPr>
        <p:txBody>
          <a:bodyPr wrap="square" rtlCol="0">
            <a:spAutoFit/>
          </a:bodyPr>
          <a:lstStyle/>
          <a:p>
            <a:r>
              <a:rPr lang="en-US" sz="3200" dirty="0"/>
              <a:t>Eastern Spotted Skunk</a:t>
            </a:r>
          </a:p>
          <a:p>
            <a:endParaRPr lang="en-US" sz="3200" dirty="0"/>
          </a:p>
          <a:p>
            <a:pPr marL="457200" indent="-457200">
              <a:buFont typeface="Arial" panose="020B0604020202020204" pitchFamily="34" charset="0"/>
              <a:buChar char="•"/>
            </a:pPr>
            <a:r>
              <a:rPr lang="en-US" sz="3200" dirty="0"/>
              <a:t>Conflict: “clean farming” </a:t>
            </a:r>
          </a:p>
          <a:p>
            <a:pPr marL="914400" lvl="1" indent="-457200">
              <a:buFont typeface="Arial" panose="020B0604020202020204" pitchFamily="34" charset="0"/>
              <a:buChar char="•"/>
            </a:pPr>
            <a:r>
              <a:rPr lang="en-US" sz="3200" dirty="0"/>
              <a:t>Modern industrial</a:t>
            </a:r>
          </a:p>
          <a:p>
            <a:pPr marL="914400" lvl="1" indent="-457200">
              <a:buFont typeface="Arial" panose="020B0604020202020204" pitchFamily="34" charset="0"/>
              <a:buChar char="•"/>
            </a:pPr>
            <a:r>
              <a:rPr lang="en-US" sz="3200" dirty="0"/>
              <a:t>Much fewer edge habitats</a:t>
            </a:r>
          </a:p>
          <a:p>
            <a:pPr marL="457200" indent="-457200">
              <a:buFont typeface="Arial" panose="020B0604020202020204" pitchFamily="34" charset="0"/>
              <a:buChar char="•"/>
            </a:pPr>
            <a:r>
              <a:rPr lang="en-US" sz="3200" dirty="0"/>
              <a:t>No easy solution…</a:t>
            </a:r>
          </a:p>
          <a:p>
            <a:endParaRPr lang="en-US" sz="32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04973" y="1020417"/>
            <a:ext cx="7473731" cy="4975182"/>
          </a:xfrm>
          <a:prstGeom prst="rect">
            <a:avLst/>
          </a:prstGeom>
          <a:ln>
            <a:solidFill>
              <a:schemeClr val="tx1"/>
            </a:solidFill>
          </a:ln>
        </p:spPr>
      </p:pic>
    </p:spTree>
    <p:extLst>
      <p:ext uri="{BB962C8B-B14F-4D97-AF65-F5344CB8AC3E}">
        <p14:creationId xmlns:p14="http://schemas.microsoft.com/office/powerpoint/2010/main" val="766029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9213" y="92617"/>
            <a:ext cx="5198612" cy="3816429"/>
          </a:xfrm>
          <a:prstGeom prst="rect">
            <a:avLst/>
          </a:prstGeom>
          <a:noFill/>
        </p:spPr>
        <p:txBody>
          <a:bodyPr wrap="square" rtlCol="0">
            <a:spAutoFit/>
          </a:bodyPr>
          <a:lstStyle/>
          <a:p>
            <a:r>
              <a:rPr lang="en-US" sz="3600" dirty="0"/>
              <a:t>Other species</a:t>
            </a:r>
          </a:p>
          <a:p>
            <a:endParaRPr lang="en-US" sz="1400" dirty="0"/>
          </a:p>
          <a:p>
            <a:pPr marL="285750" indent="-285750">
              <a:buFont typeface="Arial" panose="020B0604020202020204" pitchFamily="34" charset="0"/>
              <a:buChar char="•"/>
            </a:pPr>
            <a:r>
              <a:rPr lang="en-US" sz="3200" dirty="0"/>
              <a:t>Considered at risk (data deficient)</a:t>
            </a:r>
            <a:endParaRPr lang="en-US" sz="3600" dirty="0"/>
          </a:p>
          <a:p>
            <a:pPr marL="914400" lvl="1" indent="-457200">
              <a:buFont typeface="Arial" panose="020B0604020202020204" pitchFamily="34" charset="0"/>
              <a:buChar char="•"/>
            </a:pPr>
            <a:r>
              <a:rPr lang="en-US" sz="3200" dirty="0"/>
              <a:t>Southern bog-lemming</a:t>
            </a:r>
          </a:p>
          <a:p>
            <a:pPr marL="914400" lvl="1" indent="-457200">
              <a:buFont typeface="Arial" panose="020B0604020202020204" pitchFamily="34" charset="0"/>
              <a:buChar char="•"/>
            </a:pPr>
            <a:r>
              <a:rPr lang="en-US" sz="3200" dirty="0"/>
              <a:t>Southern flying squirrel</a:t>
            </a:r>
          </a:p>
          <a:p>
            <a:pPr marL="914400" lvl="1" indent="-457200">
              <a:buFont typeface="Arial" panose="020B0604020202020204" pitchFamily="34" charset="0"/>
              <a:buChar char="•"/>
            </a:pPr>
            <a:r>
              <a:rPr lang="en-US" sz="3200" dirty="0"/>
              <a:t>Spotted ground squirrel</a:t>
            </a:r>
          </a:p>
          <a:p>
            <a:pPr marL="914400" lvl="1" indent="-457200">
              <a:buFont typeface="Arial" panose="020B0604020202020204" pitchFamily="34" charset="0"/>
              <a:buChar char="•"/>
            </a:pPr>
            <a:r>
              <a:rPr lang="en-US" sz="3200" dirty="0"/>
              <a:t>Fulvous harvest mouse</a:t>
            </a:r>
          </a:p>
        </p:txBody>
      </p:sp>
      <p:pic>
        <p:nvPicPr>
          <p:cNvPr id="11266" name="Picture 2" descr="Southern Bog Lemming">
            <a:extLst>
              <a:ext uri="{FF2B5EF4-FFF2-40B4-BE49-F238E27FC236}">
                <a16:creationId xmlns:a16="http://schemas.microsoft.com/office/drawing/2014/main" id="{774CF93C-E6B5-0B43-B989-BEB5DBFE52D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07256" y="249782"/>
            <a:ext cx="4054074" cy="26432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68" name="Picture 4" descr="lophura's favorites | Flying squirrel pet, Japanese dwarf flying squirrel,  Cute animals">
            <a:extLst>
              <a:ext uri="{FF2B5EF4-FFF2-40B4-BE49-F238E27FC236}">
                <a16:creationId xmlns:a16="http://schemas.microsoft.com/office/drawing/2014/main" id="{AD2DCCE8-0A2B-A94C-93E4-77B10884079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93583" y="2252868"/>
            <a:ext cx="3360373" cy="28227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70" name="Picture 6" descr="Spotted Ground Squirrel (Xerospermophilus spilosoma)">
            <a:extLst>
              <a:ext uri="{FF2B5EF4-FFF2-40B4-BE49-F238E27FC236}">
                <a16:creationId xmlns:a16="http://schemas.microsoft.com/office/drawing/2014/main" id="{E5049767-256F-144D-A55B-6D13106716F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96771" y="3050549"/>
            <a:ext cx="2390637" cy="35894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74" name="Picture 10" descr="Western Harvest Mouse Stock Photo - Alamy">
            <a:extLst>
              <a:ext uri="{FF2B5EF4-FFF2-40B4-BE49-F238E27FC236}">
                <a16:creationId xmlns:a16="http://schemas.microsoft.com/office/drawing/2014/main" id="{BE2C557C-E0A4-1841-B69F-FAAD5734B67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900238" y="4100534"/>
            <a:ext cx="4190358" cy="25394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309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2644" y="36979"/>
            <a:ext cx="5902869" cy="7201972"/>
          </a:xfrm>
          <a:prstGeom prst="rect">
            <a:avLst/>
          </a:prstGeom>
          <a:noFill/>
        </p:spPr>
        <p:txBody>
          <a:bodyPr wrap="square" rtlCol="0">
            <a:spAutoFit/>
          </a:bodyPr>
          <a:lstStyle/>
          <a:p>
            <a:r>
              <a:rPr lang="en-US" sz="3600" dirty="0"/>
              <a:t>What can we do?</a:t>
            </a:r>
          </a:p>
          <a:p>
            <a:endParaRPr lang="en-US" sz="1000" dirty="0"/>
          </a:p>
          <a:p>
            <a:pPr marL="971550" lvl="1" indent="-514350">
              <a:buAutoNum type="arabicPeriod"/>
            </a:pPr>
            <a:r>
              <a:rPr lang="en-US" sz="3200" dirty="0"/>
              <a:t>Public education </a:t>
            </a:r>
            <a:r>
              <a:rPr lang="en-US" sz="3200" dirty="0">
                <a:sym typeface="Wingdings" pitchFamily="2" charset="2"/>
              </a:rPr>
              <a:t></a:t>
            </a:r>
            <a:r>
              <a:rPr lang="en-US" sz="3200" dirty="0"/>
              <a:t> awareness/support </a:t>
            </a:r>
          </a:p>
          <a:p>
            <a:pPr marL="971550" lvl="1" indent="-514350">
              <a:buAutoNum type="arabicPeriod"/>
            </a:pPr>
            <a:r>
              <a:rPr lang="en-US" sz="3200" dirty="0"/>
              <a:t>Become a naturalist!</a:t>
            </a:r>
          </a:p>
          <a:p>
            <a:pPr marL="1428750" lvl="2" indent="-514350">
              <a:buFont typeface="Arial" panose="020B0604020202020204" pitchFamily="34" charset="0"/>
              <a:buChar char="•"/>
            </a:pPr>
            <a:r>
              <a:rPr lang="en-US" sz="3200" dirty="0"/>
              <a:t>Observe, record, disseminate</a:t>
            </a:r>
          </a:p>
          <a:p>
            <a:pPr marL="971550" lvl="1" indent="-514350">
              <a:buAutoNum type="arabicPeriod"/>
            </a:pPr>
            <a:r>
              <a:rPr lang="en-US" sz="3200" dirty="0"/>
              <a:t>Advance science</a:t>
            </a:r>
          </a:p>
          <a:p>
            <a:pPr marL="1428750" lvl="2" indent="-514350">
              <a:buFont typeface="Arial" panose="020B0604020202020204" pitchFamily="34" charset="0"/>
              <a:buChar char="•"/>
            </a:pPr>
            <a:r>
              <a:rPr lang="en-US" sz="3200" dirty="0"/>
              <a:t>population ecology, community ecology, evolutionary ecology </a:t>
            </a:r>
          </a:p>
          <a:p>
            <a:pPr marL="971550" lvl="1" indent="-514350">
              <a:buAutoNum type="arabicPeriod"/>
            </a:pPr>
            <a:r>
              <a:rPr lang="en-US" sz="3200" dirty="0"/>
              <a:t>Continue field sampling and specimen collections</a:t>
            </a:r>
          </a:p>
          <a:p>
            <a:pPr marL="1428750" lvl="2" indent="-514350">
              <a:buFont typeface="Arial" panose="020B0604020202020204" pitchFamily="34" charset="0"/>
              <a:buChar char="•"/>
            </a:pPr>
            <a:r>
              <a:rPr lang="en-US" sz="3200" dirty="0"/>
              <a:t>Train the next generation		</a:t>
            </a:r>
          </a:p>
        </p:txBody>
      </p:sp>
      <p:pic>
        <p:nvPicPr>
          <p:cNvPr id="3" name="Picture 2">
            <a:extLst>
              <a:ext uri="{FF2B5EF4-FFF2-40B4-BE49-F238E27FC236}">
                <a16:creationId xmlns:a16="http://schemas.microsoft.com/office/drawing/2014/main" id="{658B1209-3126-B842-8D7E-32146C00E9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69878" y="1007165"/>
            <a:ext cx="5689600" cy="4267200"/>
          </a:xfrm>
          <a:prstGeom prst="rect">
            <a:avLst/>
          </a:prstGeom>
          <a:ln>
            <a:solidFill>
              <a:schemeClr val="tx1"/>
            </a:solidFill>
          </a:ln>
        </p:spPr>
      </p:pic>
    </p:spTree>
    <p:extLst>
      <p:ext uri="{BB962C8B-B14F-4D97-AF65-F5344CB8AC3E}">
        <p14:creationId xmlns:p14="http://schemas.microsoft.com/office/powerpoint/2010/main" val="2747055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81200" y="85058"/>
            <a:ext cx="8229600" cy="4199415"/>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Methods for identifying mammals</a:t>
            </a:r>
          </a:p>
          <a:p>
            <a:r>
              <a:rPr lang="en-US" sz="3700" dirty="0"/>
              <a:t>Learn the major skull features.</a:t>
            </a:r>
          </a:p>
          <a:p>
            <a:r>
              <a:rPr lang="en-US" sz="3300" dirty="0"/>
              <a:t>Remainder of class: identify mammal specimens</a:t>
            </a:r>
          </a:p>
          <a:p>
            <a:r>
              <a:rPr lang="en-US" sz="2900" b="1" dirty="0"/>
              <a:t>Please handle the specimens! But, be gentle…</a:t>
            </a:r>
          </a:p>
          <a:p>
            <a:endParaRPr lang="en-US" dirty="0"/>
          </a:p>
        </p:txBody>
      </p:sp>
      <p:pic>
        <p:nvPicPr>
          <p:cNvPr id="3" name="Picture 2"/>
          <p:cNvPicPr>
            <a:picLocks noChangeAspect="1"/>
          </p:cNvPicPr>
          <p:nvPr/>
        </p:nvPicPr>
        <p:blipFill>
          <a:blip r:embed="rId2"/>
          <a:stretch>
            <a:fillRect/>
          </a:stretch>
        </p:blipFill>
        <p:spPr>
          <a:xfrm>
            <a:off x="1968994" y="2660528"/>
            <a:ext cx="8255902" cy="3860399"/>
          </a:xfrm>
          <a:prstGeom prst="rect">
            <a:avLst/>
          </a:prstGeom>
        </p:spPr>
      </p:pic>
    </p:spTree>
    <p:extLst>
      <p:ext uri="{BB962C8B-B14F-4D97-AF65-F5344CB8AC3E}">
        <p14:creationId xmlns:p14="http://schemas.microsoft.com/office/powerpoint/2010/main" val="2129385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57109" y="84959"/>
            <a:ext cx="8981187" cy="5469591"/>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a:t>Methods for observing mammals</a:t>
            </a:r>
            <a:endParaRPr lang="en-US" sz="3600" dirty="0"/>
          </a:p>
          <a:p>
            <a:pPr marL="571500" indent="-571500" algn="l">
              <a:buFont typeface="Arial" panose="020B0604020202020204" pitchFamily="34" charset="0"/>
              <a:buChar char="•"/>
            </a:pPr>
            <a:r>
              <a:rPr lang="en-US" sz="3200" dirty="0"/>
              <a:t>Binoculars? Yes, but not the main way…</a:t>
            </a:r>
          </a:p>
          <a:p>
            <a:pPr marL="571500" indent="-571500" algn="l">
              <a:buFont typeface="Arial" panose="020B0604020202020204" pitchFamily="34" charset="0"/>
              <a:buChar char="•"/>
            </a:pPr>
            <a:r>
              <a:rPr lang="en-US" sz="3200" dirty="0"/>
              <a:t>Find mammal parts/sign and identify them.</a:t>
            </a:r>
          </a:p>
          <a:p>
            <a:pPr marL="571500" indent="-571500" algn="l">
              <a:buFont typeface="Arial" panose="020B0604020202020204" pitchFamily="34" charset="0"/>
              <a:buChar char="•"/>
            </a:pPr>
            <a:r>
              <a:rPr lang="en-US" sz="3200" b="1" dirty="0"/>
              <a:t>Traps - </a:t>
            </a:r>
            <a:r>
              <a:rPr lang="en-US" sz="3200" dirty="0"/>
              <a:t>Most mammals need to be caught to be observed.</a:t>
            </a: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1568" y="4556289"/>
            <a:ext cx="2848079" cy="2136059"/>
          </a:xfrm>
          <a:prstGeom prst="rect">
            <a:avLst/>
          </a:prstGeom>
          <a:ln>
            <a:solidFill>
              <a:schemeClr val="tx1"/>
            </a:solidFill>
          </a:ln>
        </p:spPr>
      </p:pic>
      <p:pic>
        <p:nvPicPr>
          <p:cNvPr id="13" name="Picture 12"/>
          <p:cNvPicPr>
            <a:picLocks noChangeAspect="1"/>
          </p:cNvPicPr>
          <p:nvPr/>
        </p:nvPicPr>
        <p:blipFill>
          <a:blip r:embed="rId3"/>
          <a:stretch>
            <a:fillRect/>
          </a:stretch>
        </p:blipFill>
        <p:spPr>
          <a:xfrm rot="16200000">
            <a:off x="3851774" y="2129093"/>
            <a:ext cx="1925624" cy="2624808"/>
          </a:xfrm>
          <a:prstGeom prst="rect">
            <a:avLst/>
          </a:prstGeom>
          <a:ln>
            <a:solidFill>
              <a:schemeClr val="tx1"/>
            </a:solidFill>
          </a:ln>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3739" y="187605"/>
            <a:ext cx="2700678" cy="2025508"/>
          </a:xfrm>
          <a:prstGeom prst="rect">
            <a:avLst/>
          </a:prstGeom>
          <a:ln>
            <a:solidFill>
              <a:schemeClr val="tx1"/>
            </a:solidFill>
          </a:ln>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38424" y="2478684"/>
            <a:ext cx="2888436" cy="1925625"/>
          </a:xfrm>
          <a:prstGeom prst="rect">
            <a:avLst/>
          </a:prstGeom>
          <a:ln>
            <a:solidFill>
              <a:schemeClr val="tx1"/>
            </a:solidFill>
          </a:ln>
        </p:spPr>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82780" y="4578269"/>
            <a:ext cx="2806616" cy="2104963"/>
          </a:xfrm>
          <a:prstGeom prst="rect">
            <a:avLst/>
          </a:prstGeom>
          <a:ln>
            <a:solidFill>
              <a:schemeClr val="tx1"/>
            </a:solidFill>
          </a:ln>
        </p:spPr>
      </p:pic>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93740" y="2397563"/>
            <a:ext cx="2661674" cy="1996256"/>
          </a:xfrm>
          <a:prstGeom prst="rect">
            <a:avLst/>
          </a:prstGeom>
          <a:ln>
            <a:solidFill>
              <a:schemeClr val="tx1"/>
            </a:solidFill>
          </a:ln>
        </p:spPr>
      </p:pic>
      <p:pic>
        <p:nvPicPr>
          <p:cNvPr id="18" name="Picture 1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86245" y="4578269"/>
            <a:ext cx="3351537" cy="2114079"/>
          </a:xfrm>
          <a:prstGeom prst="rect">
            <a:avLst/>
          </a:prstGeom>
          <a:ln>
            <a:solidFill>
              <a:schemeClr val="tx1"/>
            </a:solidFill>
          </a:ln>
        </p:spPr>
      </p:pic>
      <p:pic>
        <p:nvPicPr>
          <p:cNvPr id="19" name="Pictur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3917742" y="5215046"/>
            <a:ext cx="2126943" cy="809430"/>
          </a:xfrm>
          <a:prstGeom prst="rect">
            <a:avLst/>
          </a:prstGeom>
          <a:ln>
            <a:solidFill>
              <a:schemeClr val="tx1"/>
            </a:solidFill>
          </a:ln>
        </p:spPr>
      </p:pic>
    </p:spTree>
    <p:extLst>
      <p:ext uri="{BB962C8B-B14F-4D97-AF65-F5344CB8AC3E}">
        <p14:creationId xmlns:p14="http://schemas.microsoft.com/office/powerpoint/2010/main" val="1837223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469" y="207470"/>
            <a:ext cx="10515600" cy="675399"/>
          </a:xfrm>
        </p:spPr>
        <p:txBody>
          <a:bodyPr>
            <a:normAutofit fontScale="90000"/>
          </a:bodyPr>
          <a:lstStyle/>
          <a:p>
            <a:r>
              <a:rPr lang="en-US" dirty="0"/>
              <a:t>Trapping</a:t>
            </a:r>
          </a:p>
        </p:txBody>
      </p:sp>
      <p:sp>
        <p:nvSpPr>
          <p:cNvPr id="3" name="Content Placeholder 2"/>
          <p:cNvSpPr>
            <a:spLocks noGrp="1"/>
          </p:cNvSpPr>
          <p:nvPr>
            <p:ph idx="1"/>
          </p:nvPr>
        </p:nvSpPr>
        <p:spPr>
          <a:xfrm>
            <a:off x="546725" y="1064173"/>
            <a:ext cx="5838309" cy="5336627"/>
          </a:xfrm>
        </p:spPr>
        <p:txBody>
          <a:bodyPr>
            <a:normAutofit/>
          </a:bodyPr>
          <a:lstStyle/>
          <a:p>
            <a:r>
              <a:rPr lang="en-US" sz="3600" dirty="0"/>
              <a:t>Traps set</a:t>
            </a:r>
          </a:p>
          <a:p>
            <a:pPr lvl="1"/>
            <a:r>
              <a:rPr lang="en-US" sz="3200" dirty="0"/>
              <a:t>Sherman live traps (~80)</a:t>
            </a:r>
          </a:p>
          <a:p>
            <a:pPr lvl="1"/>
            <a:r>
              <a:rPr lang="en-US" sz="3200" dirty="0"/>
              <a:t>We’re going to check and collect traps</a:t>
            </a:r>
          </a:p>
          <a:p>
            <a:pPr lvl="1"/>
            <a:r>
              <a:rPr lang="en-US" sz="3200" dirty="0"/>
              <a:t>Must be timely</a:t>
            </a:r>
          </a:p>
          <a:p>
            <a:pPr lvl="2"/>
            <a:r>
              <a:rPr lang="en-US" sz="2800" dirty="0"/>
              <a:t>Morning heat can quickly stress or kill animals </a:t>
            </a:r>
          </a:p>
          <a:p>
            <a:pPr lvl="1"/>
            <a:r>
              <a:rPr lang="en-US" sz="3200" dirty="0"/>
              <a:t>Fold empty traps after dumping bait</a:t>
            </a:r>
          </a:p>
          <a:p>
            <a:pPr lvl="1"/>
            <a:r>
              <a:rPr lang="en-US" sz="3200" dirty="0"/>
              <a:t>Label and gather closed traps</a:t>
            </a:r>
          </a:p>
          <a:p>
            <a:pPr lvl="2"/>
            <a:r>
              <a:rPr lang="en-US" sz="2800" dirty="0"/>
              <a:t>Show-and-Tell</a:t>
            </a:r>
          </a:p>
        </p:txBody>
      </p:sp>
      <p:pic>
        <p:nvPicPr>
          <p:cNvPr id="4" name="Picture 3">
            <a:extLst>
              <a:ext uri="{FF2B5EF4-FFF2-40B4-BE49-F238E27FC236}">
                <a16:creationId xmlns:a16="http://schemas.microsoft.com/office/drawing/2014/main" id="{3FE696C5-829E-4644-8833-52785D23F8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1947" y="0"/>
            <a:ext cx="5143500" cy="6858000"/>
          </a:xfrm>
          <a:prstGeom prst="rect">
            <a:avLst/>
          </a:prstGeom>
          <a:ln>
            <a:solidFill>
              <a:schemeClr val="tx1"/>
            </a:solidFill>
          </a:ln>
        </p:spPr>
      </p:pic>
    </p:spTree>
    <p:extLst>
      <p:ext uri="{BB962C8B-B14F-4D97-AF65-F5344CB8AC3E}">
        <p14:creationId xmlns:p14="http://schemas.microsoft.com/office/powerpoint/2010/main" val="4156117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48" y="126561"/>
            <a:ext cx="8229600" cy="1143000"/>
          </a:xfrm>
        </p:spPr>
        <p:txBody>
          <a:bodyPr>
            <a:normAutofit/>
          </a:bodyPr>
          <a:lstStyle/>
          <a:p>
            <a:r>
              <a:rPr lang="en-US" dirty="0"/>
              <a:t>Let’s Go!</a:t>
            </a:r>
          </a:p>
        </p:txBody>
      </p:sp>
      <p:sp>
        <p:nvSpPr>
          <p:cNvPr id="4" name="Content Placeholder 3"/>
          <p:cNvSpPr>
            <a:spLocks noGrp="1"/>
          </p:cNvSpPr>
          <p:nvPr>
            <p:ph idx="1"/>
          </p:nvPr>
        </p:nvSpPr>
        <p:spPr>
          <a:xfrm>
            <a:off x="538220" y="1269561"/>
            <a:ext cx="4416036" cy="4525963"/>
          </a:xfrm>
        </p:spPr>
        <p:txBody>
          <a:bodyPr>
            <a:normAutofit/>
          </a:bodyPr>
          <a:lstStyle/>
          <a:p>
            <a:r>
              <a:rPr lang="en-US" sz="3200" dirty="0"/>
              <a:t>Latex gloves if you would like</a:t>
            </a:r>
          </a:p>
          <a:p>
            <a:r>
              <a:rPr lang="en-US" sz="3200" dirty="0"/>
              <a:t>Pencils for labeling</a:t>
            </a:r>
          </a:p>
          <a:p>
            <a:r>
              <a:rPr lang="en-US" sz="3200" dirty="0"/>
              <a:t>Trap bags</a:t>
            </a:r>
          </a:p>
          <a:p>
            <a:r>
              <a:rPr lang="en-US" sz="3200" dirty="0"/>
              <a:t>Don’t handle traps if you have nut allergy</a:t>
            </a:r>
          </a:p>
        </p:txBody>
      </p:sp>
      <p:pic>
        <p:nvPicPr>
          <p:cNvPr id="3" name="Picture 2">
            <a:extLst>
              <a:ext uri="{FF2B5EF4-FFF2-40B4-BE49-F238E27FC236}">
                <a16:creationId xmlns:a16="http://schemas.microsoft.com/office/drawing/2014/main" id="{94B7BE98-ED27-2C40-8136-3945C50A8B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78719" y="0"/>
            <a:ext cx="5143500" cy="6858000"/>
          </a:xfrm>
          <a:prstGeom prst="rect">
            <a:avLst/>
          </a:prstGeom>
          <a:ln>
            <a:solidFill>
              <a:schemeClr val="tx1"/>
            </a:solidFill>
          </a:ln>
        </p:spPr>
      </p:pic>
    </p:spTree>
    <p:extLst>
      <p:ext uri="{BB962C8B-B14F-4D97-AF65-F5344CB8AC3E}">
        <p14:creationId xmlns:p14="http://schemas.microsoft.com/office/powerpoint/2010/main" val="1571688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6342"/>
            <a:ext cx="10515600" cy="880579"/>
          </a:xfrm>
        </p:spPr>
        <p:txBody>
          <a:bodyPr/>
          <a:lstStyle/>
          <a:p>
            <a:r>
              <a:rPr lang="en-US" dirty="0"/>
              <a:t>Mammalian Natural History</a:t>
            </a:r>
          </a:p>
        </p:txBody>
      </p:sp>
      <p:sp>
        <p:nvSpPr>
          <p:cNvPr id="3" name="Content Placeholder 2"/>
          <p:cNvSpPr>
            <a:spLocks noGrp="1"/>
          </p:cNvSpPr>
          <p:nvPr>
            <p:ph idx="1"/>
          </p:nvPr>
        </p:nvSpPr>
        <p:spPr>
          <a:xfrm>
            <a:off x="228600" y="1046921"/>
            <a:ext cx="6079435" cy="5691811"/>
          </a:xfrm>
        </p:spPr>
        <p:txBody>
          <a:bodyPr>
            <a:normAutofit/>
          </a:bodyPr>
          <a:lstStyle/>
          <a:p>
            <a:r>
              <a:rPr lang="en-US" sz="3200" dirty="0"/>
              <a:t>Natural History is an observational science</a:t>
            </a:r>
          </a:p>
          <a:p>
            <a:pPr lvl="1"/>
            <a:r>
              <a:rPr lang="en-US" sz="2800" dirty="0"/>
              <a:t>Very important!</a:t>
            </a:r>
          </a:p>
          <a:p>
            <a:pPr lvl="1"/>
            <a:r>
              <a:rPr lang="en-US" sz="2800" dirty="0"/>
              <a:t>Link a given species with it’s surroundings</a:t>
            </a:r>
          </a:p>
          <a:p>
            <a:pPr lvl="2"/>
            <a:r>
              <a:rPr lang="en-US" sz="2400" dirty="0"/>
              <a:t>Habitat</a:t>
            </a:r>
          </a:p>
          <a:p>
            <a:pPr lvl="2"/>
            <a:r>
              <a:rPr lang="en-US" sz="2400" dirty="0"/>
              <a:t>Community</a:t>
            </a:r>
          </a:p>
          <a:p>
            <a:pPr lvl="2"/>
            <a:r>
              <a:rPr lang="en-US" sz="2400" dirty="0"/>
              <a:t>Life History Strategy</a:t>
            </a:r>
          </a:p>
          <a:p>
            <a:pPr lvl="1"/>
            <a:r>
              <a:rPr lang="en-US" sz="2800" dirty="0"/>
              <a:t>We can make predictions about what species occur where, based on knowledge of these associations</a:t>
            </a:r>
          </a:p>
          <a:p>
            <a:pPr lvl="2"/>
            <a:r>
              <a:rPr lang="en-US" sz="2400" dirty="0"/>
              <a:t>Pay attention to details</a:t>
            </a:r>
          </a:p>
          <a:p>
            <a:pPr lvl="2"/>
            <a:r>
              <a:rPr lang="en-US" sz="2400" dirty="0"/>
              <a:t>Record your observations</a:t>
            </a:r>
          </a:p>
        </p:txBody>
      </p:sp>
      <p:pic>
        <p:nvPicPr>
          <p:cNvPr id="6146" name="Picture 2" descr="Santa Barbara Museum of Natural History — escape from the bay">
            <a:extLst>
              <a:ext uri="{FF2B5EF4-FFF2-40B4-BE49-F238E27FC236}">
                <a16:creationId xmlns:a16="http://schemas.microsoft.com/office/drawing/2014/main" id="{113651EF-2978-6141-97E5-1F2684E0EF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00800" y="1325217"/>
            <a:ext cx="5689601" cy="426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024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056" y="287174"/>
            <a:ext cx="5176344" cy="1143000"/>
          </a:xfrm>
        </p:spPr>
        <p:txBody>
          <a:bodyPr>
            <a:normAutofit fontScale="90000"/>
          </a:bodyPr>
          <a:lstStyle/>
          <a:p>
            <a:r>
              <a:rPr lang="en-US" dirty="0"/>
              <a:t>History of Mammalogy in North America</a:t>
            </a:r>
          </a:p>
        </p:txBody>
      </p:sp>
      <p:sp>
        <p:nvSpPr>
          <p:cNvPr id="4" name="Content Placeholder 3"/>
          <p:cNvSpPr>
            <a:spLocks noGrp="1"/>
          </p:cNvSpPr>
          <p:nvPr>
            <p:ph idx="1"/>
          </p:nvPr>
        </p:nvSpPr>
        <p:spPr>
          <a:xfrm>
            <a:off x="461140" y="1768649"/>
            <a:ext cx="4016466" cy="4933244"/>
          </a:xfrm>
        </p:spPr>
        <p:txBody>
          <a:bodyPr>
            <a:normAutofit/>
          </a:bodyPr>
          <a:lstStyle/>
          <a:p>
            <a:r>
              <a:rPr lang="en-US" sz="3200" dirty="0"/>
              <a:t>Mid- to Late-1800’s – Discovery Phase</a:t>
            </a:r>
          </a:p>
          <a:p>
            <a:pPr lvl="1"/>
            <a:r>
              <a:rPr lang="en-US" sz="2800" dirty="0"/>
              <a:t>Physician Naturalists of the US Army Med Corps </a:t>
            </a:r>
          </a:p>
          <a:p>
            <a:pPr lvl="1"/>
            <a:r>
              <a:rPr lang="en-US" sz="2800" dirty="0"/>
              <a:t>Described diversity as taxonomists</a:t>
            </a:r>
          </a:p>
          <a:p>
            <a:r>
              <a:rPr lang="en-US" sz="3200" dirty="0"/>
              <a:t>E.W. Nelson</a:t>
            </a:r>
          </a:p>
          <a:p>
            <a:pPr lvl="1"/>
            <a:r>
              <a:rPr lang="en-US" sz="2800" dirty="0"/>
              <a:t>14 year field trip through Mexico!</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86264" y="74272"/>
            <a:ext cx="5144646" cy="6627621"/>
          </a:xfrm>
          <a:prstGeom prst="rect">
            <a:avLst/>
          </a:prstGeom>
          <a:ln>
            <a:solidFill>
              <a:schemeClr val="tx1"/>
            </a:solidFill>
          </a:ln>
        </p:spPr>
      </p:pic>
    </p:spTree>
    <p:extLst>
      <p:ext uri="{BB962C8B-B14F-4D97-AF65-F5344CB8AC3E}">
        <p14:creationId xmlns:p14="http://schemas.microsoft.com/office/powerpoint/2010/main" val="859054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1143000"/>
          </a:xfrm>
        </p:spPr>
        <p:txBody>
          <a:bodyPr>
            <a:normAutofit/>
          </a:bodyPr>
          <a:lstStyle/>
          <a:p>
            <a:r>
              <a:rPr lang="en-US" dirty="0"/>
              <a:t>History of Mammalogy in the U.S. </a:t>
            </a:r>
          </a:p>
        </p:txBody>
      </p:sp>
      <p:sp>
        <p:nvSpPr>
          <p:cNvPr id="4" name="Content Placeholder 3"/>
          <p:cNvSpPr>
            <a:spLocks noGrp="1"/>
          </p:cNvSpPr>
          <p:nvPr>
            <p:ph idx="1"/>
          </p:nvPr>
        </p:nvSpPr>
        <p:spPr>
          <a:xfrm>
            <a:off x="411779" y="1064176"/>
            <a:ext cx="7710842" cy="5715000"/>
          </a:xfrm>
        </p:spPr>
        <p:txBody>
          <a:bodyPr>
            <a:normAutofit/>
          </a:bodyPr>
          <a:lstStyle/>
          <a:p>
            <a:r>
              <a:rPr lang="en-US" dirty="0"/>
              <a:t>Discovery </a:t>
            </a:r>
            <a:r>
              <a:rPr lang="en-US" dirty="0">
                <a:sym typeface="Wingdings"/>
              </a:rPr>
              <a:t> Natural History phase in early 1900’s.</a:t>
            </a:r>
          </a:p>
          <a:p>
            <a:pPr lvl="1"/>
            <a:r>
              <a:rPr lang="en-US" dirty="0">
                <a:sym typeface="Wingdings"/>
              </a:rPr>
              <a:t>Relating species to each other, to their environment, and to their location (systematics, ecology, biogeography)</a:t>
            </a:r>
          </a:p>
          <a:p>
            <a:r>
              <a:rPr lang="en-US" dirty="0">
                <a:sym typeface="Wingdings"/>
              </a:rPr>
              <a:t>C. Hart Merriam</a:t>
            </a:r>
          </a:p>
          <a:p>
            <a:pPr lvl="1"/>
            <a:r>
              <a:rPr lang="en-US" dirty="0">
                <a:sym typeface="Wingdings"/>
              </a:rPr>
              <a:t>1888, Division of Economic Ornithology and </a:t>
            </a:r>
            <a:r>
              <a:rPr lang="en-US" dirty="0" err="1">
                <a:sym typeface="Wingdings"/>
              </a:rPr>
              <a:t>Mammalogy</a:t>
            </a:r>
            <a:endParaRPr lang="en-US" dirty="0">
              <a:sym typeface="Wingdings"/>
            </a:endParaRPr>
          </a:p>
          <a:p>
            <a:pPr lvl="1"/>
            <a:r>
              <a:rPr lang="en-US" dirty="0">
                <a:sym typeface="Wingdings"/>
              </a:rPr>
              <a:t>1905, this became the Bureau of Biological Survey</a:t>
            </a:r>
          </a:p>
          <a:p>
            <a:pPr lvl="1"/>
            <a:r>
              <a:rPr lang="en-US" dirty="0">
                <a:sym typeface="Wingdings"/>
              </a:rPr>
              <a:t>1919, CHM founded the American Society of </a:t>
            </a:r>
            <a:r>
              <a:rPr lang="en-US" dirty="0" err="1">
                <a:sym typeface="Wingdings"/>
              </a:rPr>
              <a:t>Mammalogists</a:t>
            </a:r>
            <a:endParaRPr lang="en-US" dirty="0">
              <a:sym typeface="Wingdings"/>
            </a:endParaRPr>
          </a:p>
          <a:p>
            <a:pPr lvl="1"/>
            <a:r>
              <a:rPr lang="en-US" dirty="0">
                <a:sym typeface="Wingdings"/>
              </a:rPr>
              <a:t>“Key to advancing systematics [knowledge] of mammals is to obtain and study large series of uniformly prepared specimens…”</a:t>
            </a:r>
          </a:p>
          <a:p>
            <a:pPr lvl="2"/>
            <a:r>
              <a:rPr lang="en-US" dirty="0">
                <a:sym typeface="Wingdings"/>
              </a:rPr>
              <a:t>He refined and standardized field and museum methods still used today.</a:t>
            </a:r>
          </a:p>
          <a:p>
            <a:endParaRPr lang="en-US" dirty="0">
              <a:sym typeface="Wingdings"/>
            </a:endParaRPr>
          </a:p>
        </p:txBody>
      </p:sp>
      <p:pic>
        <p:nvPicPr>
          <p:cNvPr id="2050" name="Picture 2" descr="Clinton Hart Merriam - Wikiwand">
            <a:extLst>
              <a:ext uri="{FF2B5EF4-FFF2-40B4-BE49-F238E27FC236}">
                <a16:creationId xmlns:a16="http://schemas.microsoft.com/office/drawing/2014/main" id="{783ED799-7DC1-1341-B2C6-4754F1C350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0" y="930166"/>
            <a:ext cx="3622342" cy="50922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2593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1331</TotalTime>
  <Words>1094</Words>
  <Application>Microsoft Macintosh PowerPoint</Application>
  <PresentationFormat>Widescreen</PresentationFormat>
  <Paragraphs>197</Paragraphs>
  <Slides>38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Wingdings</vt:lpstr>
      <vt:lpstr>Office Theme</vt:lpstr>
      <vt:lpstr>PowerPoint Presentation</vt:lpstr>
      <vt:lpstr>Kansas Master Naturalists Course Mammalogy – 3 April 2021</vt:lpstr>
      <vt:lpstr>Broad overview for today</vt:lpstr>
      <vt:lpstr>PowerPoint Presentation</vt:lpstr>
      <vt:lpstr>Trapping</vt:lpstr>
      <vt:lpstr>Let’s Go!</vt:lpstr>
      <vt:lpstr>Mammalian Natural History</vt:lpstr>
      <vt:lpstr>History of Mammalogy in North America</vt:lpstr>
      <vt:lpstr>History of Mammalogy in the 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Woodland</vt:lpstr>
      <vt:lpstr>Tallgrass Prairie</vt:lpstr>
      <vt:lpstr>Shortgrass Steppe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Kansas Master Naturalists Course Mammalogy – 3 April 2021</dc:title>
  <dc:creator>Microsoft Office User</dc:creator>
  <cp:lastModifiedBy>Jill Haukos</cp:lastModifiedBy>
  <cp:revision>27</cp:revision>
  <dcterms:created xsi:type="dcterms:W3CDTF">2021-03-31T17:40:22Z</dcterms:created>
  <dcterms:modified xsi:type="dcterms:W3CDTF">2021-04-02T19:04:31Z</dcterms:modified>
</cp:coreProperties>
</file>