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421" r:id="rId2"/>
    <p:sldId id="422" r:id="rId3"/>
    <p:sldId id="423" r:id="rId4"/>
    <p:sldId id="288" r:id="rId5"/>
    <p:sldId id="424" r:id="rId6"/>
    <p:sldId id="425" r:id="rId7"/>
    <p:sldId id="426" r:id="rId8"/>
    <p:sldId id="427" r:id="rId9"/>
    <p:sldId id="428" r:id="rId10"/>
    <p:sldId id="297" r:id="rId11"/>
    <p:sldId id="429" r:id="rId12"/>
    <p:sldId id="430" r:id="rId13"/>
    <p:sldId id="431" r:id="rId14"/>
    <p:sldId id="432" r:id="rId15"/>
    <p:sldId id="433" r:id="rId16"/>
    <p:sldId id="434" r:id="rId17"/>
    <p:sldId id="331" r:id="rId18"/>
    <p:sldId id="412" r:id="rId19"/>
    <p:sldId id="417" r:id="rId20"/>
    <p:sldId id="333" r:id="rId21"/>
    <p:sldId id="276" r:id="rId22"/>
    <p:sldId id="436" r:id="rId23"/>
    <p:sldId id="294" r:id="rId24"/>
    <p:sldId id="415" r:id="rId25"/>
    <p:sldId id="335" r:id="rId26"/>
    <p:sldId id="318" r:id="rId27"/>
    <p:sldId id="420" r:id="rId28"/>
    <p:sldId id="334" r:id="rId29"/>
    <p:sldId id="419" r:id="rId30"/>
  </p:sldIdLst>
  <p:sldSz cx="12192000" cy="6858000"/>
  <p:notesSz cx="6858000" cy="9144000"/>
  <p:embeddedFontLst>
    <p:embeddedFont>
      <p:font typeface="Arial Unicode MS" panose="020B0604020202020204" pitchFamily="34" charset="-128"/>
      <p:regular r:id="rId32"/>
    </p:embeddedFont>
    <p:embeddedFont>
      <p:font typeface="Calibri" panose="020F0502020204030204" pitchFamily="34" charset="0"/>
      <p:regular r:id="rId33"/>
      <p:bold r:id="rId34"/>
      <p:italic r:id="rId35"/>
      <p:boldItalic r:id="rId36"/>
    </p:embeddedFont>
    <p:embeddedFont>
      <p:font typeface="Helvetica Neue" panose="02000503000000020004"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tfYOZQ6OqygMSlD/sB95rxGfR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sorterViewPr>
    <p:cViewPr>
      <p:scale>
        <a:sx n="80" d="100"/>
        <a:sy n="80" d="100"/>
      </p:scale>
      <p:origin x="0" y="-14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5" name="Google Shape;28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Because earth’s tilt, rotation, and revolution are so important for climate patterns, you can imagine that a shift in any of these results in a shift in climate.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a:t>These fluctuations influence the amount of solar radiation the Northern Hemisphere receives in the summer. Less heat = less ice melt 🡪 Ice age.</a:t>
            </a:r>
            <a:endParaRPr/>
          </a:p>
          <a:p>
            <a:pPr marL="0" lvl="0" indent="0" algn="l" rtl="0">
              <a:spcBef>
                <a:spcPts val="0"/>
              </a:spcBef>
              <a:spcAft>
                <a:spcPts val="0"/>
              </a:spcAft>
              <a:buNone/>
            </a:pPr>
            <a:endParaRPr/>
          </a:p>
          <a:p>
            <a:pPr marL="742950" lvl="1" indent="-285750" algn="l" rtl="0">
              <a:spcBef>
                <a:spcPts val="0"/>
              </a:spcBef>
              <a:spcAft>
                <a:spcPts val="0"/>
              </a:spcAft>
              <a:buNone/>
            </a:pPr>
            <a:r>
              <a:rPr lang="en-US"/>
              <a:t>Milankovitch Cycles (100,000 years)</a:t>
            </a:r>
            <a:endParaRPr/>
          </a:p>
          <a:p>
            <a:pPr marL="742950" lvl="1" indent="-285750" algn="l" rtl="0">
              <a:spcBef>
                <a:spcPts val="0"/>
              </a:spcBef>
              <a:spcAft>
                <a:spcPts val="0"/>
              </a:spcAft>
              <a:buNone/>
            </a:pPr>
            <a:r>
              <a:rPr lang="en-US"/>
              <a:t>Regional warm and cold periods (200-1,500 years)</a:t>
            </a:r>
            <a:endParaRPr/>
          </a:p>
          <a:p>
            <a:pPr marL="742950" lvl="1" indent="-285750" algn="l" rtl="0">
              <a:spcBef>
                <a:spcPts val="0"/>
              </a:spcBef>
              <a:spcAft>
                <a:spcPts val="0"/>
              </a:spcAft>
              <a:buNone/>
            </a:pPr>
            <a:r>
              <a:rPr lang="en-US"/>
              <a:t>El Nino (3-7 years) and La Nina</a:t>
            </a:r>
            <a:endParaRPr/>
          </a:p>
          <a:p>
            <a:pPr marL="742950" lvl="1" indent="-285750" algn="l" rtl="0">
              <a:spcBef>
                <a:spcPts val="0"/>
              </a:spcBef>
              <a:spcAft>
                <a:spcPts val="0"/>
              </a:spcAft>
              <a:buNone/>
            </a:pPr>
            <a:r>
              <a:rPr lang="en-US"/>
              <a:t>Pacific Decadal Oscillation (25-45 years)</a:t>
            </a:r>
            <a:endParaRPr/>
          </a:p>
          <a:p>
            <a:pPr marL="742950" lvl="1" indent="-285750" algn="l" rtl="0">
              <a:spcBef>
                <a:spcPts val="0"/>
              </a:spcBef>
              <a:spcAft>
                <a:spcPts val="0"/>
              </a:spcAft>
              <a:buNone/>
            </a:pPr>
            <a:r>
              <a:rPr lang="en-US"/>
              <a:t>Atlantic Multi-decadal Oscillation (65-85 years)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https://www.youtube.com/watch?v=iA788usYNWA</a:t>
            </a:r>
            <a:endParaRPr/>
          </a:p>
        </p:txBody>
      </p:sp>
      <p:sp>
        <p:nvSpPr>
          <p:cNvPr id="382" name="Google Shape;38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be34b52bc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be34b52bc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gbe34b52bc6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6396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0A5597C-A5F6-45B7-A416-559A1025B9A9}" type="slidenum">
              <a:rPr lang="en-US" smtClean="0">
                <a:solidFill>
                  <a:srgbClr val="000000"/>
                </a:solidFill>
              </a:rPr>
              <a:pPr/>
              <a:t>24</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Calculated from 1901-2010 as the heavies rainfall in daily events (top 1%).  This graph represents the percent change of rainfall (heavy anomalies</a:t>
            </a:r>
            <a:endParaRPr lang="en-US" dirty="0"/>
          </a:p>
          <a:p>
            <a:r>
              <a:rPr lang="en-US" dirty="0"/>
              <a:t>More warming =</a:t>
            </a:r>
            <a:r>
              <a:rPr lang="en-US" baseline="0" dirty="0"/>
              <a:t> increased likelihood of heavy </a:t>
            </a:r>
            <a:r>
              <a:rPr lang="en-US" baseline="0" dirty="0" err="1"/>
              <a:t>preip</a:t>
            </a:r>
            <a:r>
              <a:rPr lang="en-US" baseline="0" dirty="0"/>
              <a:t> events.  </a:t>
            </a:r>
            <a:endParaRPr lang="en-US" dirty="0"/>
          </a:p>
        </p:txBody>
      </p:sp>
      <p:sp>
        <p:nvSpPr>
          <p:cNvPr id="4" name="Slide Number Placeholder 3"/>
          <p:cNvSpPr>
            <a:spLocks noGrp="1"/>
          </p:cNvSpPr>
          <p:nvPr>
            <p:ph type="sldNum" sz="quarter" idx="10"/>
          </p:nvPr>
        </p:nvSpPr>
        <p:spPr/>
        <p:txBody>
          <a:bodyPr/>
          <a:lstStyle/>
          <a:p>
            <a:fld id="{66392917-D2C2-41E9-BB8C-60F518D12E66}" type="slidenum">
              <a:rPr lang="en-US" smtClean="0"/>
              <a:t>27</a:t>
            </a:fld>
            <a:endParaRPr lang="en-US"/>
          </a:p>
        </p:txBody>
      </p:sp>
    </p:spTree>
    <p:extLst>
      <p:ext uri="{BB962C8B-B14F-4D97-AF65-F5344CB8AC3E}">
        <p14:creationId xmlns:p14="http://schemas.microsoft.com/office/powerpoint/2010/main" val="2247874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Temperate</a:t>
            </a:r>
            <a:r>
              <a:rPr lang="en-US" baseline="0" dirty="0"/>
              <a:t> grasslands tend to recharge soil moisture during the dormant season when ET is low, and plants are not using water</a:t>
            </a:r>
          </a:p>
          <a:p>
            <a:r>
              <a:rPr lang="en-US" baseline="0" dirty="0"/>
              <a:t>Runoff tends to be low when vegetative cover is present and transpiration is the dominant pathway for water recycling.  </a:t>
            </a:r>
          </a:p>
          <a:p>
            <a:r>
              <a:rPr lang="en-US" baseline="0" dirty="0"/>
              <a:t>In most forecast climate change scenarios, annual rainfall amount is similar, but rainfall frequency decreases.  This means fewer, larger events with likely less infiltration, with more runoff out of the system.  This likely leads to decreased soil moisture and water available to vegetation.  Combined with increased air temperatures, drier soils lead to more bare space and a shift in the ET ratio with greater losses due to evaporation and more energy partitioning to sensible rather than latent heat.  </a:t>
            </a:r>
          </a:p>
        </p:txBody>
      </p:sp>
      <p:sp>
        <p:nvSpPr>
          <p:cNvPr id="4" name="Slide Number Placeholder 3"/>
          <p:cNvSpPr>
            <a:spLocks noGrp="1"/>
          </p:cNvSpPr>
          <p:nvPr>
            <p:ph type="sldNum" sz="quarter" idx="10"/>
          </p:nvPr>
        </p:nvSpPr>
        <p:spPr/>
        <p:txBody>
          <a:bodyPr/>
          <a:lstStyle/>
          <a:p>
            <a:fld id="{B2DCA49D-3BFA-4195-A773-FF5BEC5B8FBD}" type="slidenum">
              <a:rPr lang="en-US" smtClean="0"/>
              <a:t>29</a:t>
            </a:fld>
            <a:endParaRPr lang="en-US"/>
          </a:p>
        </p:txBody>
      </p:sp>
    </p:spTree>
    <p:extLst>
      <p:ext uri="{BB962C8B-B14F-4D97-AF65-F5344CB8AC3E}">
        <p14:creationId xmlns:p14="http://schemas.microsoft.com/office/powerpoint/2010/main" val="293166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191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200"/>
              <a:buFont typeface="Arial"/>
              <a:buNone/>
            </a:pPr>
            <a:endParaRPr lang="en-US" dirty="0"/>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4" name="Google Shape;26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ncdc.noaa.gov/cag/"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hyperlink" Target="https://www.ncdc.noaa.gov/ca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 name="Google Shape;89;p1" descr="A grassy field with clouds in the sky&#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8" y="10"/>
            <a:ext cx="12195048" cy="6857990"/>
          </a:xfrm>
          <a:prstGeom prst="rect">
            <a:avLst/>
          </a:prstGeom>
          <a:noFill/>
          <a:ln>
            <a:noFill/>
          </a:ln>
        </p:spPr>
      </p:pic>
      <p:sp>
        <p:nvSpPr>
          <p:cNvPr id="90" name="Google Shape;90;p1"/>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1097280" y="325550"/>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dirty="0">
                <a:solidFill>
                  <a:srgbClr val="FFFFFF"/>
                </a:solidFill>
              </a:rPr>
              <a:t>Climate Dynamics</a:t>
            </a:r>
            <a:endParaRPr dirty="0"/>
          </a:p>
        </p:txBody>
      </p:sp>
      <p:sp>
        <p:nvSpPr>
          <p:cNvPr id="92" name="Google Shape;92;p1"/>
          <p:cNvSpPr txBox="1"/>
          <p:nvPr/>
        </p:nvSpPr>
        <p:spPr>
          <a:xfrm>
            <a:off x="10091651" y="6332395"/>
            <a:ext cx="21280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lt1"/>
                </a:solidFill>
                <a:latin typeface="Calibri"/>
                <a:ea typeface="Calibri"/>
                <a:cs typeface="Calibri"/>
                <a:sym typeface="Calibri"/>
              </a:rPr>
              <a:t>PC: Dr. Eva Horne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My Documents\Word Documents\Classes\Ecology\BIOL 529 2006\climatefigs0005.jpg">
            <a:extLst>
              <a:ext uri="{FF2B5EF4-FFF2-40B4-BE49-F238E27FC236}">
                <a16:creationId xmlns:a16="http://schemas.microsoft.com/office/drawing/2014/main" id="{17F00784-4D05-2845-91AB-043C9A7254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9614" y="1885950"/>
            <a:ext cx="8908823" cy="4611690"/>
          </a:xfrm>
          <a:prstGeom prst="rect">
            <a:avLst/>
          </a:prstGeom>
          <a:noFill/>
          <a:ln w="9525">
            <a:noFill/>
            <a:miter lim="800000"/>
            <a:headEnd/>
            <a:tailEnd/>
          </a:ln>
        </p:spPr>
      </p:pic>
      <p:sp>
        <p:nvSpPr>
          <p:cNvPr id="5" name="Rectangle 4">
            <a:extLst>
              <a:ext uri="{FF2B5EF4-FFF2-40B4-BE49-F238E27FC236}">
                <a16:creationId xmlns:a16="http://schemas.microsoft.com/office/drawing/2014/main" id="{46C9AC44-356F-DC45-B2F1-E7A6E75CD09E}"/>
              </a:ext>
            </a:extLst>
          </p:cNvPr>
          <p:cNvSpPr/>
          <p:nvPr/>
        </p:nvSpPr>
        <p:spPr>
          <a:xfrm>
            <a:off x="1257175" y="129527"/>
            <a:ext cx="9677649" cy="461665"/>
          </a:xfrm>
          <a:prstGeom prst="rect">
            <a:avLst/>
          </a:prstGeom>
        </p:spPr>
        <p:txBody>
          <a:bodyPr wrap="none">
            <a:spAutoFit/>
          </a:bodyPr>
          <a:lstStyle/>
          <a:p>
            <a:r>
              <a:rPr lang="en-US" sz="2400" dirty="0">
                <a:latin typeface="Arial" charset="0"/>
                <a:cs typeface="Arial" charset="0"/>
              </a:rPr>
              <a:t>Movement of the ITCZ affects seasonality of sub-tropical ecosystems </a:t>
            </a:r>
            <a:endParaRPr lang="en-US" sz="2400" dirty="0"/>
          </a:p>
        </p:txBody>
      </p:sp>
      <p:sp>
        <p:nvSpPr>
          <p:cNvPr id="6" name="TextBox 5">
            <a:extLst>
              <a:ext uri="{FF2B5EF4-FFF2-40B4-BE49-F238E27FC236}">
                <a16:creationId xmlns:a16="http://schemas.microsoft.com/office/drawing/2014/main" id="{6851C02E-905A-3541-B29F-726890DE7DC6}"/>
              </a:ext>
            </a:extLst>
          </p:cNvPr>
          <p:cNvSpPr txBox="1"/>
          <p:nvPr/>
        </p:nvSpPr>
        <p:spPr>
          <a:xfrm>
            <a:off x="2588355" y="822455"/>
            <a:ext cx="7015288" cy="461665"/>
          </a:xfrm>
          <a:prstGeom prst="rect">
            <a:avLst/>
          </a:prstGeom>
          <a:noFill/>
        </p:spPr>
        <p:txBody>
          <a:bodyPr wrap="square" rtlCol="0">
            <a:spAutoFit/>
          </a:bodyPr>
          <a:lstStyle/>
          <a:p>
            <a:r>
              <a:rPr lang="en-US" sz="2400" dirty="0"/>
              <a:t>Direct solar radiation determines location of ITCZ</a:t>
            </a:r>
          </a:p>
        </p:txBody>
      </p:sp>
    </p:spTree>
    <p:extLst>
      <p:ext uri="{BB962C8B-B14F-4D97-AF65-F5344CB8AC3E}">
        <p14:creationId xmlns:p14="http://schemas.microsoft.com/office/powerpoint/2010/main" val="414284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0"/>
          <p:cNvSpPr txBox="1"/>
          <p:nvPr/>
        </p:nvSpPr>
        <p:spPr>
          <a:xfrm>
            <a:off x="1791243" y="223441"/>
            <a:ext cx="897910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Location of the ITCZ shifts with the seasons causing wet and dry seasons in the tropics and subtropics.</a:t>
            </a:r>
            <a:endParaRPr dirty="0"/>
          </a:p>
        </p:txBody>
      </p:sp>
      <p:grpSp>
        <p:nvGrpSpPr>
          <p:cNvPr id="288" name="Google Shape;288;p10"/>
          <p:cNvGrpSpPr/>
          <p:nvPr/>
        </p:nvGrpSpPr>
        <p:grpSpPr>
          <a:xfrm>
            <a:off x="0" y="1191671"/>
            <a:ext cx="11135111" cy="5339353"/>
            <a:chOff x="532232" y="1312055"/>
            <a:chExt cx="11135111" cy="5339353"/>
          </a:xfrm>
        </p:grpSpPr>
        <p:pic>
          <p:nvPicPr>
            <p:cNvPr id="289" name="Google Shape;289;p1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323475" y="1312055"/>
              <a:ext cx="9343868" cy="5339353"/>
            </a:xfrm>
            <a:prstGeom prst="rect">
              <a:avLst/>
            </a:prstGeom>
            <a:noFill/>
            <a:ln>
              <a:noFill/>
            </a:ln>
          </p:spPr>
        </p:pic>
        <p:sp>
          <p:nvSpPr>
            <p:cNvPr id="290" name="Google Shape;290;p10"/>
            <p:cNvSpPr/>
            <p:nvPr/>
          </p:nvSpPr>
          <p:spPr>
            <a:xfrm rot="2406098">
              <a:off x="1684938" y="3054678"/>
              <a:ext cx="974361" cy="224852"/>
            </a:xfrm>
            <a:prstGeom prst="right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10"/>
            <p:cNvSpPr txBox="1"/>
            <p:nvPr/>
          </p:nvSpPr>
          <p:spPr>
            <a:xfrm>
              <a:off x="532232" y="2316082"/>
              <a:ext cx="159343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ITCZ band in July</a:t>
              </a:r>
              <a:endParaRPr/>
            </a:p>
          </p:txBody>
        </p:sp>
        <p:sp>
          <p:nvSpPr>
            <p:cNvPr id="292" name="Google Shape;292;p10"/>
            <p:cNvSpPr/>
            <p:nvPr/>
          </p:nvSpPr>
          <p:spPr>
            <a:xfrm rot="-2681433">
              <a:off x="1665285" y="4151503"/>
              <a:ext cx="974361" cy="224852"/>
            </a:xfrm>
            <a:prstGeom prst="right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10"/>
            <p:cNvSpPr txBox="1"/>
            <p:nvPr/>
          </p:nvSpPr>
          <p:spPr>
            <a:xfrm>
              <a:off x="633979" y="4686478"/>
              <a:ext cx="159343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ITCZ band in January</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1" descr="Patterns of precipitation through the year.  Tropical areas show heavier rainfall during the summer and fall months."/>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694113" y="476993"/>
            <a:ext cx="8803773" cy="59040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2"/>
          <p:cNvSpPr txBox="1"/>
          <p:nvPr/>
        </p:nvSpPr>
        <p:spPr>
          <a:xfrm>
            <a:off x="307439" y="292890"/>
            <a:ext cx="380012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Monsoons</a:t>
            </a:r>
            <a:endParaRPr dirty="0"/>
          </a:p>
        </p:txBody>
      </p:sp>
      <p:sp>
        <p:nvSpPr>
          <p:cNvPr id="304" name="Google Shape;304;p12"/>
          <p:cNvSpPr txBox="1"/>
          <p:nvPr/>
        </p:nvSpPr>
        <p:spPr>
          <a:xfrm>
            <a:off x="307439" y="1028270"/>
            <a:ext cx="77136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Change in winds and rains that drive wet and dry seasons</a:t>
            </a:r>
            <a:endParaRPr/>
          </a:p>
        </p:txBody>
      </p:sp>
      <p:sp>
        <p:nvSpPr>
          <p:cNvPr id="305" name="Google Shape;305;p12"/>
          <p:cNvSpPr txBox="1"/>
          <p:nvPr/>
        </p:nvSpPr>
        <p:spPr>
          <a:xfrm>
            <a:off x="0" y="6375846"/>
            <a:ext cx="4844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University Corporation for Atmospheric Research</a:t>
            </a:r>
            <a:endParaRPr/>
          </a:p>
        </p:txBody>
      </p:sp>
      <p:grpSp>
        <p:nvGrpSpPr>
          <p:cNvPr id="306" name="Google Shape;306;p12"/>
          <p:cNvGrpSpPr/>
          <p:nvPr/>
        </p:nvGrpSpPr>
        <p:grpSpPr>
          <a:xfrm>
            <a:off x="633884" y="1870599"/>
            <a:ext cx="10808420" cy="4309249"/>
            <a:chOff x="633884" y="1870599"/>
            <a:chExt cx="10808420" cy="4309249"/>
          </a:xfrm>
        </p:grpSpPr>
        <p:pic>
          <p:nvPicPr>
            <p:cNvPr id="307" name="Google Shape;307;p12" descr="Diagram&#10;&#10;Description automatically generated"/>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32298" y="1870599"/>
              <a:ext cx="10020713" cy="4309249"/>
            </a:xfrm>
            <a:prstGeom prst="rect">
              <a:avLst/>
            </a:prstGeom>
            <a:noFill/>
            <a:ln>
              <a:noFill/>
            </a:ln>
          </p:spPr>
        </p:pic>
        <p:sp>
          <p:nvSpPr>
            <p:cNvPr id="308" name="Google Shape;308;p12"/>
            <p:cNvSpPr txBox="1"/>
            <p:nvPr/>
          </p:nvSpPr>
          <p:spPr>
            <a:xfrm>
              <a:off x="675088" y="4348063"/>
              <a:ext cx="4786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a:t>
              </a:r>
              <a:endParaRPr/>
            </a:p>
          </p:txBody>
        </p:sp>
        <p:sp>
          <p:nvSpPr>
            <p:cNvPr id="309" name="Google Shape;309;p12"/>
            <p:cNvSpPr txBox="1"/>
            <p:nvPr/>
          </p:nvSpPr>
          <p:spPr>
            <a:xfrm>
              <a:off x="633884" y="3555398"/>
              <a:ext cx="4786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H</a:t>
              </a:r>
              <a:endParaRPr/>
            </a:p>
          </p:txBody>
        </p:sp>
        <p:sp>
          <p:nvSpPr>
            <p:cNvPr id="310" name="Google Shape;310;p12"/>
            <p:cNvSpPr txBox="1"/>
            <p:nvPr/>
          </p:nvSpPr>
          <p:spPr>
            <a:xfrm>
              <a:off x="10963680" y="3555399"/>
              <a:ext cx="4786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a:t>
              </a:r>
              <a:endParaRPr/>
            </a:p>
          </p:txBody>
        </p:sp>
        <p:sp>
          <p:nvSpPr>
            <p:cNvPr id="311" name="Google Shape;311;p12"/>
            <p:cNvSpPr txBox="1"/>
            <p:nvPr/>
          </p:nvSpPr>
          <p:spPr>
            <a:xfrm rot="10800000" flipH="1">
              <a:off x="11006147" y="4348063"/>
              <a:ext cx="2896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H</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3" descr="Image preview"/>
          <p:cNvSpPr/>
          <p:nvPr/>
        </p:nvSpPr>
        <p:spPr>
          <a:xfrm>
            <a:off x="5943599" y="3276599"/>
            <a:ext cx="6517037" cy="65170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8" name="Google Shape;318;p13" descr="Diagram&#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20892" y="1320604"/>
            <a:ext cx="7371108" cy="4821933"/>
          </a:xfrm>
          <a:prstGeom prst="rect">
            <a:avLst/>
          </a:prstGeom>
          <a:noFill/>
          <a:ln>
            <a:noFill/>
          </a:ln>
        </p:spPr>
      </p:pic>
      <p:sp>
        <p:nvSpPr>
          <p:cNvPr id="319" name="Google Shape;319;p13"/>
          <p:cNvSpPr txBox="1"/>
          <p:nvPr/>
        </p:nvSpPr>
        <p:spPr>
          <a:xfrm>
            <a:off x="558471" y="2965762"/>
            <a:ext cx="4067089"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Water warmed in the tropics moves north, cools, and sinks.</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Water is more resistant to temperature change than air.</a:t>
            </a:r>
            <a:endParaRPr dirty="0"/>
          </a:p>
        </p:txBody>
      </p:sp>
      <p:sp>
        <p:nvSpPr>
          <p:cNvPr id="320" name="Google Shape;320;p13"/>
          <p:cNvSpPr txBox="1"/>
          <p:nvPr/>
        </p:nvSpPr>
        <p:spPr>
          <a:xfrm>
            <a:off x="558471" y="1496966"/>
            <a:ext cx="3530306"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Oceans account for ~40% of heat exchange from tropics to poles</a:t>
            </a:r>
            <a:endParaRPr dirty="0"/>
          </a:p>
        </p:txBody>
      </p:sp>
      <p:sp>
        <p:nvSpPr>
          <p:cNvPr id="321" name="Google Shape;321;p13"/>
          <p:cNvSpPr txBox="1"/>
          <p:nvPr/>
        </p:nvSpPr>
        <p:spPr>
          <a:xfrm>
            <a:off x="532028" y="292890"/>
            <a:ext cx="380012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Global conveyor belt</a:t>
            </a:r>
            <a:endParaRPr dirty="0"/>
          </a:p>
        </p:txBody>
      </p:sp>
      <p:sp>
        <p:nvSpPr>
          <p:cNvPr id="322" name="Google Shape;322;p13"/>
          <p:cNvSpPr/>
          <p:nvPr/>
        </p:nvSpPr>
        <p:spPr>
          <a:xfrm rot="7065298">
            <a:off x="7327714" y="1500812"/>
            <a:ext cx="1359108" cy="281066"/>
          </a:xfrm>
          <a:prstGeom prst="right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13"/>
          <p:cNvSpPr txBox="1"/>
          <p:nvPr/>
        </p:nvSpPr>
        <p:spPr>
          <a:xfrm>
            <a:off x="7117246" y="651719"/>
            <a:ext cx="35303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NW Europe is warmed by currents!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4" descr="climate figs00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3401" y="819177"/>
            <a:ext cx="8515350" cy="5900738"/>
          </a:xfrm>
          <a:prstGeom prst="rect">
            <a:avLst/>
          </a:prstGeom>
          <a:noFill/>
          <a:ln>
            <a:noFill/>
          </a:ln>
        </p:spPr>
      </p:pic>
      <p:sp>
        <p:nvSpPr>
          <p:cNvPr id="330" name="Google Shape;330;p14"/>
          <p:cNvSpPr/>
          <p:nvPr/>
        </p:nvSpPr>
        <p:spPr>
          <a:xfrm>
            <a:off x="824249" y="225955"/>
            <a:ext cx="8894632"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chemeClr val="dk1"/>
                </a:solidFill>
                <a:latin typeface="Calibri"/>
                <a:ea typeface="Calibri"/>
                <a:cs typeface="Calibri"/>
                <a:sym typeface="Calibri"/>
              </a:rPr>
              <a:t>Atmospheric and oceanic circulation patterns lead to climatic zones</a:t>
            </a:r>
            <a:endParaRPr dirty="0"/>
          </a:p>
        </p:txBody>
      </p:sp>
      <p:grpSp>
        <p:nvGrpSpPr>
          <p:cNvPr id="163" name="Group 162">
            <a:extLst>
              <a:ext uri="{FF2B5EF4-FFF2-40B4-BE49-F238E27FC236}">
                <a16:creationId xmlns:a16="http://schemas.microsoft.com/office/drawing/2014/main" id="{795CCB00-6652-4C41-882D-767FDD365F93}"/>
              </a:ext>
            </a:extLst>
          </p:cNvPr>
          <p:cNvGrpSpPr/>
          <p:nvPr/>
        </p:nvGrpSpPr>
        <p:grpSpPr>
          <a:xfrm>
            <a:off x="7406855" y="3370063"/>
            <a:ext cx="4596795" cy="3349852"/>
            <a:chOff x="7406855" y="3370063"/>
            <a:chExt cx="4596795" cy="3349852"/>
          </a:xfrm>
        </p:grpSpPr>
        <p:sp>
          <p:nvSpPr>
            <p:cNvPr id="155" name="Rectangle 154">
              <a:extLst>
                <a:ext uri="{FF2B5EF4-FFF2-40B4-BE49-F238E27FC236}">
                  <a16:creationId xmlns:a16="http://schemas.microsoft.com/office/drawing/2014/main" id="{54EBA535-FA6F-3A40-A384-0251C55492C9}"/>
                </a:ext>
              </a:extLst>
            </p:cNvPr>
            <p:cNvSpPr/>
            <p:nvPr/>
          </p:nvSpPr>
          <p:spPr>
            <a:xfrm>
              <a:off x="7406855" y="3429000"/>
              <a:ext cx="4596795" cy="329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2EBAC70-9150-E244-857C-34F661544C7B}"/>
                </a:ext>
              </a:extLst>
            </p:cNvPr>
            <p:cNvGrpSpPr/>
            <p:nvPr/>
          </p:nvGrpSpPr>
          <p:grpSpPr>
            <a:xfrm>
              <a:off x="7406855" y="3370063"/>
              <a:ext cx="4342232" cy="3276600"/>
              <a:chOff x="7406855" y="3370063"/>
              <a:chExt cx="4342232" cy="3276600"/>
            </a:xfrm>
          </p:grpSpPr>
          <p:grpSp>
            <p:nvGrpSpPr>
              <p:cNvPr id="2" name="Group 1">
                <a:extLst>
                  <a:ext uri="{FF2B5EF4-FFF2-40B4-BE49-F238E27FC236}">
                    <a16:creationId xmlns:a16="http://schemas.microsoft.com/office/drawing/2014/main" id="{7B75F64C-F7F0-C042-AFD2-4749435B377C}"/>
                  </a:ext>
                </a:extLst>
              </p:cNvPr>
              <p:cNvGrpSpPr/>
              <p:nvPr/>
            </p:nvGrpSpPr>
            <p:grpSpPr>
              <a:xfrm>
                <a:off x="7406855" y="3370063"/>
                <a:ext cx="4342232" cy="3276600"/>
                <a:chOff x="-271312" y="152400"/>
                <a:chExt cx="9034312" cy="6553200"/>
              </a:xfrm>
            </p:grpSpPr>
            <p:sp>
              <p:nvSpPr>
                <p:cNvPr id="105" name="Oval 2">
                  <a:extLst>
                    <a:ext uri="{FF2B5EF4-FFF2-40B4-BE49-F238E27FC236}">
                      <a16:creationId xmlns:a16="http://schemas.microsoft.com/office/drawing/2014/main" id="{D6D798E1-5CC6-E948-BBA3-EBFAB5FD17D3}"/>
                    </a:ext>
                  </a:extLst>
                </p:cNvPr>
                <p:cNvSpPr>
                  <a:spLocks noChangeArrowheads="1"/>
                </p:cNvSpPr>
                <p:nvPr/>
              </p:nvSpPr>
              <p:spPr bwMode="auto">
                <a:xfrm>
                  <a:off x="2573338" y="685800"/>
                  <a:ext cx="5486400" cy="5486400"/>
                </a:xfrm>
                <a:prstGeom prst="ellipse">
                  <a:avLst/>
                </a:prstGeom>
                <a:solidFill>
                  <a:srgbClr val="6699FF"/>
                </a:solidFill>
                <a:ln w="38100">
                  <a:solidFill>
                    <a:schemeClr val="tx1"/>
                  </a:solidFill>
                  <a:round/>
                  <a:headEnd/>
                  <a:tailEnd/>
                </a:ln>
              </p:spPr>
              <p:txBody>
                <a:bodyPr wrap="none" anchor="ctr"/>
                <a:lstStyle/>
                <a:p>
                  <a:endParaRPr lang="en-US">
                    <a:latin typeface="Arial" charset="0"/>
                    <a:cs typeface="Arial" charset="0"/>
                  </a:endParaRPr>
                </a:p>
              </p:txBody>
            </p:sp>
            <p:sp>
              <p:nvSpPr>
                <p:cNvPr id="106" name="Line 3">
                  <a:extLst>
                    <a:ext uri="{FF2B5EF4-FFF2-40B4-BE49-F238E27FC236}">
                      <a16:creationId xmlns:a16="http://schemas.microsoft.com/office/drawing/2014/main" id="{8A2B1E74-28A4-3140-8103-52906017E066}"/>
                    </a:ext>
                  </a:extLst>
                </p:cNvPr>
                <p:cNvSpPr>
                  <a:spLocks noChangeShapeType="1"/>
                </p:cNvSpPr>
                <p:nvPr/>
              </p:nvSpPr>
              <p:spPr bwMode="auto">
                <a:xfrm>
                  <a:off x="2573338" y="3429000"/>
                  <a:ext cx="5486400" cy="0"/>
                </a:xfrm>
                <a:prstGeom prst="line">
                  <a:avLst/>
                </a:prstGeom>
                <a:noFill/>
                <a:ln w="38100">
                  <a:solidFill>
                    <a:schemeClr val="tx1"/>
                  </a:solidFill>
                  <a:round/>
                  <a:headEnd/>
                  <a:tailEnd/>
                </a:ln>
              </p:spPr>
              <p:txBody>
                <a:bodyPr/>
                <a:lstStyle/>
                <a:p>
                  <a:endParaRPr lang="en-US"/>
                </a:p>
              </p:txBody>
            </p:sp>
            <p:sp>
              <p:nvSpPr>
                <p:cNvPr id="107" name="Line 4">
                  <a:extLst>
                    <a:ext uri="{FF2B5EF4-FFF2-40B4-BE49-F238E27FC236}">
                      <a16:creationId xmlns:a16="http://schemas.microsoft.com/office/drawing/2014/main" id="{0A34CC45-B449-EF46-A83F-00E797F8FCE8}"/>
                    </a:ext>
                  </a:extLst>
                </p:cNvPr>
                <p:cNvSpPr>
                  <a:spLocks noChangeShapeType="1"/>
                </p:cNvSpPr>
                <p:nvPr/>
              </p:nvSpPr>
              <p:spPr bwMode="auto">
                <a:xfrm>
                  <a:off x="2878138" y="2209800"/>
                  <a:ext cx="4876800" cy="0"/>
                </a:xfrm>
                <a:prstGeom prst="line">
                  <a:avLst/>
                </a:prstGeom>
                <a:noFill/>
                <a:ln w="38100">
                  <a:solidFill>
                    <a:schemeClr val="tx1"/>
                  </a:solidFill>
                  <a:round/>
                  <a:headEnd/>
                  <a:tailEnd/>
                </a:ln>
              </p:spPr>
              <p:txBody>
                <a:bodyPr/>
                <a:lstStyle/>
                <a:p>
                  <a:endParaRPr lang="en-US"/>
                </a:p>
              </p:txBody>
            </p:sp>
            <p:sp>
              <p:nvSpPr>
                <p:cNvPr id="108" name="Line 5">
                  <a:extLst>
                    <a:ext uri="{FF2B5EF4-FFF2-40B4-BE49-F238E27FC236}">
                      <a16:creationId xmlns:a16="http://schemas.microsoft.com/office/drawing/2014/main" id="{87D944BF-CBA2-1743-900D-F69047758234}"/>
                    </a:ext>
                  </a:extLst>
                </p:cNvPr>
                <p:cNvSpPr>
                  <a:spLocks noChangeShapeType="1"/>
                </p:cNvSpPr>
                <p:nvPr/>
              </p:nvSpPr>
              <p:spPr bwMode="auto">
                <a:xfrm>
                  <a:off x="2801938" y="4572000"/>
                  <a:ext cx="4953000" cy="0"/>
                </a:xfrm>
                <a:prstGeom prst="line">
                  <a:avLst/>
                </a:prstGeom>
                <a:noFill/>
                <a:ln w="38100">
                  <a:solidFill>
                    <a:schemeClr val="tx1"/>
                  </a:solidFill>
                  <a:round/>
                  <a:headEnd/>
                  <a:tailEnd/>
                </a:ln>
              </p:spPr>
              <p:txBody>
                <a:bodyPr/>
                <a:lstStyle/>
                <a:p>
                  <a:endParaRPr lang="en-US"/>
                </a:p>
              </p:txBody>
            </p:sp>
            <p:sp>
              <p:nvSpPr>
                <p:cNvPr id="109" name="Line 6">
                  <a:extLst>
                    <a:ext uri="{FF2B5EF4-FFF2-40B4-BE49-F238E27FC236}">
                      <a16:creationId xmlns:a16="http://schemas.microsoft.com/office/drawing/2014/main" id="{83B00596-31BE-DC46-98E4-4C6B7495F108}"/>
                    </a:ext>
                  </a:extLst>
                </p:cNvPr>
                <p:cNvSpPr>
                  <a:spLocks noChangeShapeType="1"/>
                </p:cNvSpPr>
                <p:nvPr/>
              </p:nvSpPr>
              <p:spPr bwMode="auto">
                <a:xfrm>
                  <a:off x="3549650" y="1366838"/>
                  <a:ext cx="3530600" cy="0"/>
                </a:xfrm>
                <a:prstGeom prst="line">
                  <a:avLst/>
                </a:prstGeom>
                <a:noFill/>
                <a:ln w="38100">
                  <a:solidFill>
                    <a:schemeClr val="tx1"/>
                  </a:solidFill>
                  <a:round/>
                  <a:headEnd/>
                  <a:tailEnd/>
                </a:ln>
              </p:spPr>
              <p:txBody>
                <a:bodyPr/>
                <a:lstStyle/>
                <a:p>
                  <a:endParaRPr lang="en-US"/>
                </a:p>
              </p:txBody>
            </p:sp>
            <p:sp>
              <p:nvSpPr>
                <p:cNvPr id="110" name="Line 7">
                  <a:extLst>
                    <a:ext uri="{FF2B5EF4-FFF2-40B4-BE49-F238E27FC236}">
                      <a16:creationId xmlns:a16="http://schemas.microsoft.com/office/drawing/2014/main" id="{3C102DA8-3459-8646-A875-FB96E0419E1B}"/>
                    </a:ext>
                  </a:extLst>
                </p:cNvPr>
                <p:cNvSpPr>
                  <a:spLocks noChangeShapeType="1"/>
                </p:cNvSpPr>
                <p:nvPr/>
              </p:nvSpPr>
              <p:spPr bwMode="auto">
                <a:xfrm>
                  <a:off x="3606800" y="5519738"/>
                  <a:ext cx="3429000" cy="0"/>
                </a:xfrm>
                <a:prstGeom prst="line">
                  <a:avLst/>
                </a:prstGeom>
                <a:noFill/>
                <a:ln w="38100">
                  <a:solidFill>
                    <a:schemeClr val="tx1"/>
                  </a:solidFill>
                  <a:round/>
                  <a:headEnd/>
                  <a:tailEnd/>
                </a:ln>
              </p:spPr>
              <p:txBody>
                <a:bodyPr/>
                <a:lstStyle/>
                <a:p>
                  <a:endParaRPr lang="en-US"/>
                </a:p>
              </p:txBody>
            </p:sp>
            <p:sp>
              <p:nvSpPr>
                <p:cNvPr id="111" name="Text Box 8">
                  <a:extLst>
                    <a:ext uri="{FF2B5EF4-FFF2-40B4-BE49-F238E27FC236}">
                      <a16:creationId xmlns:a16="http://schemas.microsoft.com/office/drawing/2014/main" id="{C78B5ACA-54E2-4B49-A5F9-73ACC98B14D7}"/>
                    </a:ext>
                  </a:extLst>
                </p:cNvPr>
                <p:cNvSpPr txBox="1">
                  <a:spLocks noChangeArrowheads="1"/>
                </p:cNvSpPr>
                <p:nvPr/>
              </p:nvSpPr>
              <p:spPr bwMode="auto">
                <a:xfrm>
                  <a:off x="5757863" y="3316288"/>
                  <a:ext cx="184150" cy="457200"/>
                </a:xfrm>
                <a:prstGeom prst="rect">
                  <a:avLst/>
                </a:prstGeom>
                <a:noFill/>
                <a:ln w="25400">
                  <a:noFill/>
                  <a:miter lim="800000"/>
                  <a:headEnd/>
                  <a:tailEnd/>
                </a:ln>
              </p:spPr>
              <p:txBody>
                <a:bodyPr wrap="none">
                  <a:spAutoFit/>
                </a:bodyPr>
                <a:lstStyle/>
                <a:p>
                  <a:endParaRPr lang="en-US">
                    <a:latin typeface="Arial" charset="0"/>
                    <a:cs typeface="Arial" charset="0"/>
                  </a:endParaRPr>
                </a:p>
              </p:txBody>
            </p:sp>
            <p:sp>
              <p:nvSpPr>
                <p:cNvPr id="112" name="Text Box 9">
                  <a:extLst>
                    <a:ext uri="{FF2B5EF4-FFF2-40B4-BE49-F238E27FC236}">
                      <a16:creationId xmlns:a16="http://schemas.microsoft.com/office/drawing/2014/main" id="{26FFF874-A8FC-8843-8C30-D7613AB3FF09}"/>
                    </a:ext>
                  </a:extLst>
                </p:cNvPr>
                <p:cNvSpPr txBox="1">
                  <a:spLocks noChangeArrowheads="1"/>
                </p:cNvSpPr>
                <p:nvPr/>
              </p:nvSpPr>
              <p:spPr bwMode="auto">
                <a:xfrm>
                  <a:off x="3048000" y="1905000"/>
                  <a:ext cx="4495800" cy="609600"/>
                </a:xfrm>
                <a:prstGeom prst="rect">
                  <a:avLst/>
                </a:prstGeom>
                <a:solidFill>
                  <a:schemeClr val="accent2">
                    <a:alpha val="50195"/>
                  </a:schemeClr>
                </a:solidFill>
                <a:ln w="25400">
                  <a:noFill/>
                  <a:miter lim="800000"/>
                  <a:headEnd/>
                  <a:tailEnd/>
                </a:ln>
              </p:spPr>
              <p:txBody>
                <a:bodyPr wrap="none"/>
                <a:lstStyle/>
                <a:p>
                  <a:pPr algn="ctr"/>
                  <a:r>
                    <a:rPr lang="en-US" sz="1800" b="1" dirty="0">
                      <a:solidFill>
                        <a:srgbClr val="996633"/>
                      </a:solidFill>
                      <a:latin typeface="Arial" charset="0"/>
                      <a:cs typeface="Arial" charset="0"/>
                    </a:rPr>
                    <a:t>Hot Deserts</a:t>
                  </a:r>
                </a:p>
              </p:txBody>
            </p:sp>
            <p:sp>
              <p:nvSpPr>
                <p:cNvPr id="113" name="Text Box 10">
                  <a:extLst>
                    <a:ext uri="{FF2B5EF4-FFF2-40B4-BE49-F238E27FC236}">
                      <a16:creationId xmlns:a16="http://schemas.microsoft.com/office/drawing/2014/main" id="{D10DC8EE-3104-ED4A-8BD1-B02C49489EFD}"/>
                    </a:ext>
                  </a:extLst>
                </p:cNvPr>
                <p:cNvSpPr txBox="1">
                  <a:spLocks noChangeArrowheads="1"/>
                </p:cNvSpPr>
                <p:nvPr/>
              </p:nvSpPr>
              <p:spPr bwMode="auto">
                <a:xfrm>
                  <a:off x="7907338" y="4368800"/>
                  <a:ext cx="838200" cy="457200"/>
                </a:xfrm>
                <a:prstGeom prst="rect">
                  <a:avLst/>
                </a:prstGeom>
                <a:noFill/>
                <a:ln w="25400">
                  <a:noFill/>
                  <a:miter lim="800000"/>
                  <a:headEnd/>
                  <a:tailEnd/>
                </a:ln>
              </p:spPr>
              <p:txBody>
                <a:bodyPr wrap="none">
                  <a:spAutoFit/>
                </a:bodyPr>
                <a:lstStyle/>
                <a:p>
                  <a:r>
                    <a:rPr lang="en-US" b="1">
                      <a:latin typeface="Arial" charset="0"/>
                      <a:cs typeface="Arial" charset="0"/>
                    </a:rPr>
                    <a:t>30ºS</a:t>
                  </a:r>
                </a:p>
              </p:txBody>
            </p:sp>
            <p:sp>
              <p:nvSpPr>
                <p:cNvPr id="114" name="Text Box 11">
                  <a:extLst>
                    <a:ext uri="{FF2B5EF4-FFF2-40B4-BE49-F238E27FC236}">
                      <a16:creationId xmlns:a16="http://schemas.microsoft.com/office/drawing/2014/main" id="{8D05F9B5-BB75-5A47-9FD1-50691AA5E3BE}"/>
                    </a:ext>
                  </a:extLst>
                </p:cNvPr>
                <p:cNvSpPr txBox="1">
                  <a:spLocks noChangeArrowheads="1"/>
                </p:cNvSpPr>
                <p:nvPr/>
              </p:nvSpPr>
              <p:spPr bwMode="auto">
                <a:xfrm>
                  <a:off x="7907338" y="1962150"/>
                  <a:ext cx="855662" cy="457200"/>
                </a:xfrm>
                <a:prstGeom prst="rect">
                  <a:avLst/>
                </a:prstGeom>
                <a:noFill/>
                <a:ln w="25400">
                  <a:noFill/>
                  <a:miter lim="800000"/>
                  <a:headEnd/>
                  <a:tailEnd/>
                </a:ln>
              </p:spPr>
              <p:txBody>
                <a:bodyPr wrap="none">
                  <a:spAutoFit/>
                </a:bodyPr>
                <a:lstStyle/>
                <a:p>
                  <a:r>
                    <a:rPr lang="en-US" b="1">
                      <a:latin typeface="Arial" charset="0"/>
                      <a:cs typeface="Arial" charset="0"/>
                    </a:rPr>
                    <a:t>30ºN</a:t>
                  </a:r>
                </a:p>
              </p:txBody>
            </p:sp>
            <p:sp>
              <p:nvSpPr>
                <p:cNvPr id="115" name="Text Box 12">
                  <a:extLst>
                    <a:ext uri="{FF2B5EF4-FFF2-40B4-BE49-F238E27FC236}">
                      <a16:creationId xmlns:a16="http://schemas.microsoft.com/office/drawing/2014/main" id="{B002B6FF-6A0A-CC48-9535-5E27766CF50D}"/>
                    </a:ext>
                  </a:extLst>
                </p:cNvPr>
                <p:cNvSpPr txBox="1">
                  <a:spLocks noChangeArrowheads="1"/>
                </p:cNvSpPr>
                <p:nvPr/>
              </p:nvSpPr>
              <p:spPr bwMode="auto">
                <a:xfrm>
                  <a:off x="8135938" y="3235325"/>
                  <a:ext cx="465137" cy="457200"/>
                </a:xfrm>
                <a:prstGeom prst="rect">
                  <a:avLst/>
                </a:prstGeom>
                <a:noFill/>
                <a:ln w="25400">
                  <a:noFill/>
                  <a:miter lim="800000"/>
                  <a:headEnd/>
                  <a:tailEnd/>
                </a:ln>
              </p:spPr>
              <p:txBody>
                <a:bodyPr wrap="none">
                  <a:spAutoFit/>
                </a:bodyPr>
                <a:lstStyle/>
                <a:p>
                  <a:r>
                    <a:rPr lang="en-US" b="1">
                      <a:latin typeface="Arial" charset="0"/>
                      <a:cs typeface="Arial" charset="0"/>
                    </a:rPr>
                    <a:t>0º</a:t>
                  </a:r>
                </a:p>
              </p:txBody>
            </p:sp>
            <p:sp>
              <p:nvSpPr>
                <p:cNvPr id="116" name="Text Box 13">
                  <a:extLst>
                    <a:ext uri="{FF2B5EF4-FFF2-40B4-BE49-F238E27FC236}">
                      <a16:creationId xmlns:a16="http://schemas.microsoft.com/office/drawing/2014/main" id="{FDFE858E-1052-AE46-B7A5-273B5AA84911}"/>
                    </a:ext>
                  </a:extLst>
                </p:cNvPr>
                <p:cNvSpPr txBox="1">
                  <a:spLocks noChangeArrowheads="1"/>
                </p:cNvSpPr>
                <p:nvPr/>
              </p:nvSpPr>
              <p:spPr bwMode="auto">
                <a:xfrm>
                  <a:off x="7221538" y="5410200"/>
                  <a:ext cx="838200" cy="457200"/>
                </a:xfrm>
                <a:prstGeom prst="rect">
                  <a:avLst/>
                </a:prstGeom>
                <a:noFill/>
                <a:ln w="25400">
                  <a:noFill/>
                  <a:miter lim="800000"/>
                  <a:headEnd/>
                  <a:tailEnd/>
                </a:ln>
              </p:spPr>
              <p:txBody>
                <a:bodyPr wrap="none">
                  <a:spAutoFit/>
                </a:bodyPr>
                <a:lstStyle/>
                <a:p>
                  <a:r>
                    <a:rPr lang="en-US" b="1">
                      <a:latin typeface="Arial" charset="0"/>
                      <a:cs typeface="Arial" charset="0"/>
                    </a:rPr>
                    <a:t>60ºS</a:t>
                  </a:r>
                </a:p>
              </p:txBody>
            </p:sp>
            <p:sp>
              <p:nvSpPr>
                <p:cNvPr id="117" name="Text Box 14">
                  <a:extLst>
                    <a:ext uri="{FF2B5EF4-FFF2-40B4-BE49-F238E27FC236}">
                      <a16:creationId xmlns:a16="http://schemas.microsoft.com/office/drawing/2014/main" id="{B85BB758-A802-BF4C-B854-C861806AD4FF}"/>
                    </a:ext>
                  </a:extLst>
                </p:cNvPr>
                <p:cNvSpPr txBox="1">
                  <a:spLocks noChangeArrowheads="1"/>
                </p:cNvSpPr>
                <p:nvPr/>
              </p:nvSpPr>
              <p:spPr bwMode="auto">
                <a:xfrm>
                  <a:off x="7221538" y="1041400"/>
                  <a:ext cx="855662" cy="457200"/>
                </a:xfrm>
                <a:prstGeom prst="rect">
                  <a:avLst/>
                </a:prstGeom>
                <a:noFill/>
                <a:ln w="25400">
                  <a:noFill/>
                  <a:miter lim="800000"/>
                  <a:headEnd/>
                  <a:tailEnd/>
                </a:ln>
              </p:spPr>
              <p:txBody>
                <a:bodyPr wrap="none">
                  <a:spAutoFit/>
                </a:bodyPr>
                <a:lstStyle/>
                <a:p>
                  <a:r>
                    <a:rPr lang="en-US" b="1">
                      <a:latin typeface="Arial" charset="0"/>
                      <a:cs typeface="Arial" charset="0"/>
                    </a:rPr>
                    <a:t>60ºN</a:t>
                  </a:r>
                </a:p>
              </p:txBody>
            </p:sp>
            <p:sp>
              <p:nvSpPr>
                <p:cNvPr id="118" name="Text Box 15">
                  <a:extLst>
                    <a:ext uri="{FF2B5EF4-FFF2-40B4-BE49-F238E27FC236}">
                      <a16:creationId xmlns:a16="http://schemas.microsoft.com/office/drawing/2014/main" id="{60854C05-3D4F-4440-9DD3-7D4343C7185E}"/>
                    </a:ext>
                  </a:extLst>
                </p:cNvPr>
                <p:cNvSpPr txBox="1">
                  <a:spLocks noChangeArrowheads="1"/>
                </p:cNvSpPr>
                <p:nvPr/>
              </p:nvSpPr>
              <p:spPr bwMode="auto">
                <a:xfrm>
                  <a:off x="5087938" y="6248400"/>
                  <a:ext cx="838200" cy="457200"/>
                </a:xfrm>
                <a:prstGeom prst="rect">
                  <a:avLst/>
                </a:prstGeom>
                <a:noFill/>
                <a:ln w="25400">
                  <a:noFill/>
                  <a:miter lim="800000"/>
                  <a:headEnd/>
                  <a:tailEnd/>
                </a:ln>
              </p:spPr>
              <p:txBody>
                <a:bodyPr wrap="none">
                  <a:spAutoFit/>
                </a:bodyPr>
                <a:lstStyle/>
                <a:p>
                  <a:r>
                    <a:rPr lang="en-US" b="1">
                      <a:latin typeface="Arial" charset="0"/>
                      <a:cs typeface="Arial" charset="0"/>
                    </a:rPr>
                    <a:t>90ºS</a:t>
                  </a:r>
                </a:p>
              </p:txBody>
            </p:sp>
            <p:sp>
              <p:nvSpPr>
                <p:cNvPr id="119" name="Text Box 16">
                  <a:extLst>
                    <a:ext uri="{FF2B5EF4-FFF2-40B4-BE49-F238E27FC236}">
                      <a16:creationId xmlns:a16="http://schemas.microsoft.com/office/drawing/2014/main" id="{E76BD348-AC5D-974F-8F33-6253094144D2}"/>
                    </a:ext>
                  </a:extLst>
                </p:cNvPr>
                <p:cNvSpPr txBox="1">
                  <a:spLocks noChangeArrowheads="1"/>
                </p:cNvSpPr>
                <p:nvPr/>
              </p:nvSpPr>
              <p:spPr bwMode="auto">
                <a:xfrm>
                  <a:off x="5087938" y="152400"/>
                  <a:ext cx="855662" cy="457200"/>
                </a:xfrm>
                <a:prstGeom prst="rect">
                  <a:avLst/>
                </a:prstGeom>
                <a:noFill/>
                <a:ln w="25400">
                  <a:noFill/>
                  <a:miter lim="800000"/>
                  <a:headEnd/>
                  <a:tailEnd/>
                </a:ln>
              </p:spPr>
              <p:txBody>
                <a:bodyPr wrap="none">
                  <a:spAutoFit/>
                </a:bodyPr>
                <a:lstStyle/>
                <a:p>
                  <a:r>
                    <a:rPr lang="en-US" b="1">
                      <a:latin typeface="Arial" charset="0"/>
                      <a:cs typeface="Arial" charset="0"/>
                    </a:rPr>
                    <a:t>90ºN</a:t>
                  </a:r>
                </a:p>
              </p:txBody>
            </p:sp>
            <p:grpSp>
              <p:nvGrpSpPr>
                <p:cNvPr id="120" name="Group 17">
                  <a:extLst>
                    <a:ext uri="{FF2B5EF4-FFF2-40B4-BE49-F238E27FC236}">
                      <a16:creationId xmlns:a16="http://schemas.microsoft.com/office/drawing/2014/main" id="{27BE0590-BAC8-9A41-A00D-EA49A34E298F}"/>
                    </a:ext>
                  </a:extLst>
                </p:cNvPr>
                <p:cNvGrpSpPr>
                  <a:grpSpLocks/>
                </p:cNvGrpSpPr>
                <p:nvPr/>
              </p:nvGrpSpPr>
              <p:grpSpPr bwMode="auto">
                <a:xfrm rot="-634583">
                  <a:off x="2038350" y="3500438"/>
                  <a:ext cx="457200" cy="1106487"/>
                  <a:chOff x="815" y="2205"/>
                  <a:chExt cx="288" cy="697"/>
                </a:xfrm>
              </p:grpSpPr>
              <p:grpSp>
                <p:nvGrpSpPr>
                  <p:cNvPr id="121" name="Group 18">
                    <a:extLst>
                      <a:ext uri="{FF2B5EF4-FFF2-40B4-BE49-F238E27FC236}">
                        <a16:creationId xmlns:a16="http://schemas.microsoft.com/office/drawing/2014/main" id="{C682E1F2-B736-4A40-9425-15CC32776CDE}"/>
                      </a:ext>
                    </a:extLst>
                  </p:cNvPr>
                  <p:cNvGrpSpPr>
                    <a:grpSpLocks/>
                  </p:cNvGrpSpPr>
                  <p:nvPr/>
                </p:nvGrpSpPr>
                <p:grpSpPr bwMode="auto">
                  <a:xfrm rot="-5400000" flipH="1" flipV="1">
                    <a:off x="610" y="2410"/>
                    <a:ext cx="697" cy="288"/>
                    <a:chOff x="1728" y="2832"/>
                    <a:chExt cx="1056" cy="576"/>
                  </a:xfrm>
                </p:grpSpPr>
                <p:sp>
                  <p:nvSpPr>
                    <p:cNvPr id="123" name="AutoShape 19">
                      <a:extLst>
                        <a:ext uri="{FF2B5EF4-FFF2-40B4-BE49-F238E27FC236}">
                          <a16:creationId xmlns:a16="http://schemas.microsoft.com/office/drawing/2014/main" id="{3BB54C89-34E6-5F4C-816C-FBC7426236E5}"/>
                        </a:ext>
                      </a:extLst>
                    </p:cNvPr>
                    <p:cNvSpPr>
                      <a:spLocks noChangeArrowheads="1"/>
                    </p:cNvSpPr>
                    <p:nvPr/>
                  </p:nvSpPr>
                  <p:spPr bwMode="auto">
                    <a:xfrm>
                      <a:off x="1728" y="2832"/>
                      <a:ext cx="1056" cy="576"/>
                    </a:xfrm>
                    <a:prstGeom prst="roundRect">
                      <a:avLst>
                        <a:gd name="adj" fmla="val 16667"/>
                      </a:avLst>
                    </a:prstGeom>
                    <a:noFill/>
                    <a:ln w="38100">
                      <a:solidFill>
                        <a:schemeClr val="tx1"/>
                      </a:solidFill>
                      <a:round/>
                      <a:headEnd/>
                      <a:tailEnd/>
                    </a:ln>
                  </p:spPr>
                  <p:txBody>
                    <a:bodyPr wrap="none" anchor="ctr"/>
                    <a:lstStyle/>
                    <a:p>
                      <a:endParaRPr lang="en-US">
                        <a:latin typeface="Arial" charset="0"/>
                        <a:cs typeface="Arial" charset="0"/>
                      </a:endParaRPr>
                    </a:p>
                  </p:txBody>
                </p:sp>
                <p:sp>
                  <p:nvSpPr>
                    <p:cNvPr id="124" name="Line 20">
                      <a:extLst>
                        <a:ext uri="{FF2B5EF4-FFF2-40B4-BE49-F238E27FC236}">
                          <a16:creationId xmlns:a16="http://schemas.microsoft.com/office/drawing/2014/main" id="{C3EF342C-F4D0-FB4D-A262-8E40222B337C}"/>
                        </a:ext>
                      </a:extLst>
                    </p:cNvPr>
                    <p:cNvSpPr>
                      <a:spLocks noChangeShapeType="1"/>
                    </p:cNvSpPr>
                    <p:nvPr/>
                  </p:nvSpPr>
                  <p:spPr bwMode="auto">
                    <a:xfrm flipH="1">
                      <a:off x="2160" y="2832"/>
                      <a:ext cx="240" cy="0"/>
                    </a:xfrm>
                    <a:prstGeom prst="line">
                      <a:avLst/>
                    </a:prstGeom>
                    <a:noFill/>
                    <a:ln w="38100">
                      <a:solidFill>
                        <a:schemeClr val="tx1"/>
                      </a:solidFill>
                      <a:round/>
                      <a:headEnd/>
                      <a:tailEnd type="stealth" w="med" len="med"/>
                    </a:ln>
                  </p:spPr>
                  <p:txBody>
                    <a:bodyPr/>
                    <a:lstStyle/>
                    <a:p>
                      <a:endParaRPr lang="en-US"/>
                    </a:p>
                  </p:txBody>
                </p:sp>
                <p:sp>
                  <p:nvSpPr>
                    <p:cNvPr id="125" name="Line 21">
                      <a:extLst>
                        <a:ext uri="{FF2B5EF4-FFF2-40B4-BE49-F238E27FC236}">
                          <a16:creationId xmlns:a16="http://schemas.microsoft.com/office/drawing/2014/main" id="{F39495ED-F389-2D46-BB3B-B6FF01EFF73C}"/>
                        </a:ext>
                      </a:extLst>
                    </p:cNvPr>
                    <p:cNvSpPr>
                      <a:spLocks noChangeShapeType="1"/>
                    </p:cNvSpPr>
                    <p:nvPr/>
                  </p:nvSpPr>
                  <p:spPr bwMode="auto">
                    <a:xfrm>
                      <a:off x="1728" y="3024"/>
                      <a:ext cx="0" cy="192"/>
                    </a:xfrm>
                    <a:prstGeom prst="line">
                      <a:avLst/>
                    </a:prstGeom>
                    <a:noFill/>
                    <a:ln w="38100">
                      <a:solidFill>
                        <a:schemeClr val="tx1"/>
                      </a:solidFill>
                      <a:round/>
                      <a:headEnd/>
                      <a:tailEnd type="stealth" w="med" len="med"/>
                    </a:ln>
                  </p:spPr>
                  <p:txBody>
                    <a:bodyPr/>
                    <a:lstStyle/>
                    <a:p>
                      <a:endParaRPr lang="en-US"/>
                    </a:p>
                  </p:txBody>
                </p:sp>
                <p:sp>
                  <p:nvSpPr>
                    <p:cNvPr id="126" name="Line 22">
                      <a:extLst>
                        <a:ext uri="{FF2B5EF4-FFF2-40B4-BE49-F238E27FC236}">
                          <a16:creationId xmlns:a16="http://schemas.microsoft.com/office/drawing/2014/main" id="{6E5033FD-8176-3040-95D4-9F30B0836295}"/>
                        </a:ext>
                      </a:extLst>
                    </p:cNvPr>
                    <p:cNvSpPr>
                      <a:spLocks noChangeShapeType="1"/>
                    </p:cNvSpPr>
                    <p:nvPr/>
                  </p:nvSpPr>
                  <p:spPr bwMode="auto">
                    <a:xfrm>
                      <a:off x="2112" y="3408"/>
                      <a:ext cx="240" cy="0"/>
                    </a:xfrm>
                    <a:prstGeom prst="line">
                      <a:avLst/>
                    </a:prstGeom>
                    <a:noFill/>
                    <a:ln w="38100">
                      <a:solidFill>
                        <a:schemeClr val="tx1"/>
                      </a:solidFill>
                      <a:round/>
                      <a:headEnd/>
                      <a:tailEnd type="stealth" w="med" len="med"/>
                    </a:ln>
                  </p:spPr>
                  <p:txBody>
                    <a:bodyPr/>
                    <a:lstStyle/>
                    <a:p>
                      <a:endParaRPr lang="en-US"/>
                    </a:p>
                  </p:txBody>
                </p:sp>
              </p:grpSp>
              <p:sp>
                <p:nvSpPr>
                  <p:cNvPr id="122" name="Line 23">
                    <a:extLst>
                      <a:ext uri="{FF2B5EF4-FFF2-40B4-BE49-F238E27FC236}">
                        <a16:creationId xmlns:a16="http://schemas.microsoft.com/office/drawing/2014/main" id="{BD9829F8-2ABB-D94D-B64B-8DA73D79C87D}"/>
                      </a:ext>
                    </a:extLst>
                  </p:cNvPr>
                  <p:cNvSpPr>
                    <a:spLocks noChangeShapeType="1"/>
                  </p:cNvSpPr>
                  <p:nvPr/>
                </p:nvSpPr>
                <p:spPr bwMode="auto">
                  <a:xfrm rot="16200000" flipH="1">
                    <a:off x="960" y="2854"/>
                    <a:ext cx="0" cy="96"/>
                  </a:xfrm>
                  <a:prstGeom prst="line">
                    <a:avLst/>
                  </a:prstGeom>
                  <a:noFill/>
                  <a:ln w="38100">
                    <a:solidFill>
                      <a:srgbClr val="FF0000"/>
                    </a:solidFill>
                    <a:round/>
                    <a:headEnd/>
                    <a:tailEnd type="stealth" w="lg" len="lg"/>
                  </a:ln>
                </p:spPr>
                <p:txBody>
                  <a:bodyPr/>
                  <a:lstStyle/>
                  <a:p>
                    <a:endParaRPr lang="en-US"/>
                  </a:p>
                </p:txBody>
              </p:sp>
            </p:grpSp>
            <p:grpSp>
              <p:nvGrpSpPr>
                <p:cNvPr id="127" name="Group 24">
                  <a:extLst>
                    <a:ext uri="{FF2B5EF4-FFF2-40B4-BE49-F238E27FC236}">
                      <a16:creationId xmlns:a16="http://schemas.microsoft.com/office/drawing/2014/main" id="{5BEF46A3-0569-8D45-9AF2-7A15E2A8B42A}"/>
                    </a:ext>
                  </a:extLst>
                </p:cNvPr>
                <p:cNvGrpSpPr>
                  <a:grpSpLocks/>
                </p:cNvGrpSpPr>
                <p:nvPr/>
              </p:nvGrpSpPr>
              <p:grpSpPr bwMode="auto">
                <a:xfrm>
                  <a:off x="2251075" y="4648200"/>
                  <a:ext cx="739775" cy="1047750"/>
                  <a:chOff x="978" y="2928"/>
                  <a:chExt cx="437" cy="802"/>
                </a:xfrm>
              </p:grpSpPr>
              <p:grpSp>
                <p:nvGrpSpPr>
                  <p:cNvPr id="128" name="Group 25">
                    <a:extLst>
                      <a:ext uri="{FF2B5EF4-FFF2-40B4-BE49-F238E27FC236}">
                        <a16:creationId xmlns:a16="http://schemas.microsoft.com/office/drawing/2014/main" id="{41043602-76BE-E440-B6BC-23A2CC318DE0}"/>
                      </a:ext>
                    </a:extLst>
                  </p:cNvPr>
                  <p:cNvGrpSpPr>
                    <a:grpSpLocks/>
                  </p:cNvGrpSpPr>
                  <p:nvPr/>
                </p:nvGrpSpPr>
                <p:grpSpPr bwMode="auto">
                  <a:xfrm rot="2955695" flipH="1">
                    <a:off x="883" y="3197"/>
                    <a:ext cx="802" cy="263"/>
                    <a:chOff x="1728" y="2832"/>
                    <a:chExt cx="1056" cy="576"/>
                  </a:xfrm>
                </p:grpSpPr>
                <p:sp>
                  <p:nvSpPr>
                    <p:cNvPr id="130" name="AutoShape 26">
                      <a:extLst>
                        <a:ext uri="{FF2B5EF4-FFF2-40B4-BE49-F238E27FC236}">
                          <a16:creationId xmlns:a16="http://schemas.microsoft.com/office/drawing/2014/main" id="{FF545853-B627-9E4C-89EA-5E62794511BC}"/>
                        </a:ext>
                      </a:extLst>
                    </p:cNvPr>
                    <p:cNvSpPr>
                      <a:spLocks noChangeArrowheads="1"/>
                    </p:cNvSpPr>
                    <p:nvPr/>
                  </p:nvSpPr>
                  <p:spPr bwMode="auto">
                    <a:xfrm>
                      <a:off x="1728" y="2832"/>
                      <a:ext cx="1056" cy="576"/>
                    </a:xfrm>
                    <a:prstGeom prst="roundRect">
                      <a:avLst>
                        <a:gd name="adj" fmla="val 16667"/>
                      </a:avLst>
                    </a:prstGeom>
                    <a:noFill/>
                    <a:ln w="38100">
                      <a:solidFill>
                        <a:schemeClr val="tx1"/>
                      </a:solidFill>
                      <a:round/>
                      <a:headEnd/>
                      <a:tailEnd/>
                    </a:ln>
                  </p:spPr>
                  <p:txBody>
                    <a:bodyPr wrap="none" anchor="ctr"/>
                    <a:lstStyle/>
                    <a:p>
                      <a:endParaRPr lang="en-US">
                        <a:latin typeface="Arial" charset="0"/>
                        <a:cs typeface="Arial" charset="0"/>
                      </a:endParaRPr>
                    </a:p>
                  </p:txBody>
                </p:sp>
                <p:sp>
                  <p:nvSpPr>
                    <p:cNvPr id="131" name="Line 27">
                      <a:extLst>
                        <a:ext uri="{FF2B5EF4-FFF2-40B4-BE49-F238E27FC236}">
                          <a16:creationId xmlns:a16="http://schemas.microsoft.com/office/drawing/2014/main" id="{2BFB9DAE-725A-844D-9726-0684EC52AF96}"/>
                        </a:ext>
                      </a:extLst>
                    </p:cNvPr>
                    <p:cNvSpPr>
                      <a:spLocks noChangeShapeType="1"/>
                    </p:cNvSpPr>
                    <p:nvPr/>
                  </p:nvSpPr>
                  <p:spPr bwMode="auto">
                    <a:xfrm flipH="1">
                      <a:off x="2160" y="2832"/>
                      <a:ext cx="240" cy="0"/>
                    </a:xfrm>
                    <a:prstGeom prst="line">
                      <a:avLst/>
                    </a:prstGeom>
                    <a:noFill/>
                    <a:ln w="38100">
                      <a:solidFill>
                        <a:schemeClr val="tx1"/>
                      </a:solidFill>
                      <a:round/>
                      <a:headEnd/>
                      <a:tailEnd type="stealth" w="med" len="med"/>
                    </a:ln>
                  </p:spPr>
                  <p:txBody>
                    <a:bodyPr/>
                    <a:lstStyle/>
                    <a:p>
                      <a:endParaRPr lang="en-US"/>
                    </a:p>
                  </p:txBody>
                </p:sp>
                <p:sp>
                  <p:nvSpPr>
                    <p:cNvPr id="132" name="Line 28">
                      <a:extLst>
                        <a:ext uri="{FF2B5EF4-FFF2-40B4-BE49-F238E27FC236}">
                          <a16:creationId xmlns:a16="http://schemas.microsoft.com/office/drawing/2014/main" id="{7BA9542B-04FD-B04C-B981-55C32BB507AB}"/>
                        </a:ext>
                      </a:extLst>
                    </p:cNvPr>
                    <p:cNvSpPr>
                      <a:spLocks noChangeShapeType="1"/>
                    </p:cNvSpPr>
                    <p:nvPr/>
                  </p:nvSpPr>
                  <p:spPr bwMode="auto">
                    <a:xfrm>
                      <a:off x="1728" y="3024"/>
                      <a:ext cx="0" cy="192"/>
                    </a:xfrm>
                    <a:prstGeom prst="line">
                      <a:avLst/>
                    </a:prstGeom>
                    <a:noFill/>
                    <a:ln w="38100">
                      <a:solidFill>
                        <a:schemeClr val="tx1"/>
                      </a:solidFill>
                      <a:round/>
                      <a:headEnd/>
                      <a:tailEnd type="stealth" w="med" len="med"/>
                    </a:ln>
                  </p:spPr>
                  <p:txBody>
                    <a:bodyPr/>
                    <a:lstStyle/>
                    <a:p>
                      <a:endParaRPr lang="en-US"/>
                    </a:p>
                  </p:txBody>
                </p:sp>
                <p:sp>
                  <p:nvSpPr>
                    <p:cNvPr id="133" name="Line 29">
                      <a:extLst>
                        <a:ext uri="{FF2B5EF4-FFF2-40B4-BE49-F238E27FC236}">
                          <a16:creationId xmlns:a16="http://schemas.microsoft.com/office/drawing/2014/main" id="{B3E3AD82-16AD-8B42-A3B1-4CC22419B5BA}"/>
                        </a:ext>
                      </a:extLst>
                    </p:cNvPr>
                    <p:cNvSpPr>
                      <a:spLocks noChangeShapeType="1"/>
                    </p:cNvSpPr>
                    <p:nvPr/>
                  </p:nvSpPr>
                  <p:spPr bwMode="auto">
                    <a:xfrm>
                      <a:off x="2112" y="3408"/>
                      <a:ext cx="240" cy="0"/>
                    </a:xfrm>
                    <a:prstGeom prst="line">
                      <a:avLst/>
                    </a:prstGeom>
                    <a:noFill/>
                    <a:ln w="38100">
                      <a:solidFill>
                        <a:schemeClr val="tx1"/>
                      </a:solidFill>
                      <a:round/>
                      <a:headEnd/>
                      <a:tailEnd type="stealth" w="med" len="med"/>
                    </a:ln>
                  </p:spPr>
                  <p:txBody>
                    <a:bodyPr/>
                    <a:lstStyle/>
                    <a:p>
                      <a:endParaRPr lang="en-US"/>
                    </a:p>
                  </p:txBody>
                </p:sp>
              </p:grpSp>
              <p:sp>
                <p:nvSpPr>
                  <p:cNvPr id="129" name="Line 30">
                    <a:extLst>
                      <a:ext uri="{FF2B5EF4-FFF2-40B4-BE49-F238E27FC236}">
                        <a16:creationId xmlns:a16="http://schemas.microsoft.com/office/drawing/2014/main" id="{42D28144-0566-D747-82DB-0799248DDF82}"/>
                      </a:ext>
                    </a:extLst>
                  </p:cNvPr>
                  <p:cNvSpPr>
                    <a:spLocks noChangeShapeType="1"/>
                  </p:cNvSpPr>
                  <p:nvPr/>
                </p:nvSpPr>
                <p:spPr bwMode="auto">
                  <a:xfrm rot="2955695" flipH="1" flipV="1">
                    <a:off x="1022" y="2981"/>
                    <a:ext cx="0" cy="87"/>
                  </a:xfrm>
                  <a:prstGeom prst="line">
                    <a:avLst/>
                  </a:prstGeom>
                  <a:noFill/>
                  <a:ln w="38100">
                    <a:solidFill>
                      <a:srgbClr val="FF0000"/>
                    </a:solidFill>
                    <a:round/>
                    <a:headEnd/>
                    <a:tailEnd type="stealth" w="lg" len="lg"/>
                  </a:ln>
                </p:spPr>
                <p:txBody>
                  <a:bodyPr/>
                  <a:lstStyle/>
                  <a:p>
                    <a:endParaRPr lang="en-US"/>
                  </a:p>
                </p:txBody>
              </p:sp>
            </p:grpSp>
            <p:sp>
              <p:nvSpPr>
                <p:cNvPr id="134" name="Text Box 31">
                  <a:extLst>
                    <a:ext uri="{FF2B5EF4-FFF2-40B4-BE49-F238E27FC236}">
                      <a16:creationId xmlns:a16="http://schemas.microsoft.com/office/drawing/2014/main" id="{13E5C3CB-4625-B944-97B0-E30B93C23FE4}"/>
                    </a:ext>
                  </a:extLst>
                </p:cNvPr>
                <p:cNvSpPr txBox="1">
                  <a:spLocks noChangeArrowheads="1"/>
                </p:cNvSpPr>
                <p:nvPr/>
              </p:nvSpPr>
              <p:spPr bwMode="auto">
                <a:xfrm>
                  <a:off x="531812" y="3180160"/>
                  <a:ext cx="1504016" cy="615554"/>
                </a:xfrm>
                <a:prstGeom prst="rect">
                  <a:avLst/>
                </a:prstGeom>
                <a:noFill/>
                <a:ln w="25400">
                  <a:noFill/>
                  <a:miter lim="800000"/>
                  <a:headEnd/>
                  <a:tailEnd/>
                </a:ln>
              </p:spPr>
              <p:txBody>
                <a:bodyPr wrap="square">
                  <a:spAutoFit/>
                </a:bodyPr>
                <a:lstStyle/>
                <a:p>
                  <a:r>
                    <a:rPr lang="en-US" b="1" dirty="0">
                      <a:latin typeface="Arial" charset="0"/>
                      <a:cs typeface="Arial" charset="0"/>
                    </a:rPr>
                    <a:t>ITCZ</a:t>
                  </a:r>
                </a:p>
              </p:txBody>
            </p:sp>
            <p:sp>
              <p:nvSpPr>
                <p:cNvPr id="135" name="Text Box 32">
                  <a:extLst>
                    <a:ext uri="{FF2B5EF4-FFF2-40B4-BE49-F238E27FC236}">
                      <a16:creationId xmlns:a16="http://schemas.microsoft.com/office/drawing/2014/main" id="{BEE9C740-4065-364B-B2F9-EC7D74E03060}"/>
                    </a:ext>
                  </a:extLst>
                </p:cNvPr>
                <p:cNvSpPr txBox="1">
                  <a:spLocks noChangeArrowheads="1"/>
                </p:cNvSpPr>
                <p:nvPr/>
              </p:nvSpPr>
              <p:spPr bwMode="auto">
                <a:xfrm>
                  <a:off x="3068638" y="4267200"/>
                  <a:ext cx="4495800" cy="609600"/>
                </a:xfrm>
                <a:prstGeom prst="rect">
                  <a:avLst/>
                </a:prstGeom>
                <a:solidFill>
                  <a:schemeClr val="accent2">
                    <a:alpha val="50195"/>
                  </a:schemeClr>
                </a:solidFill>
                <a:ln w="25400">
                  <a:noFill/>
                  <a:miter lim="800000"/>
                  <a:headEnd/>
                  <a:tailEnd/>
                </a:ln>
              </p:spPr>
              <p:txBody>
                <a:bodyPr wrap="none"/>
                <a:lstStyle/>
                <a:p>
                  <a:pPr algn="ctr"/>
                  <a:r>
                    <a:rPr lang="en-US" sz="1800" b="1">
                      <a:solidFill>
                        <a:srgbClr val="996633"/>
                      </a:solidFill>
                      <a:latin typeface="Arial" charset="0"/>
                      <a:cs typeface="Arial" charset="0"/>
                    </a:rPr>
                    <a:t>Hot Deserts</a:t>
                  </a:r>
                </a:p>
              </p:txBody>
            </p:sp>
            <p:sp>
              <p:nvSpPr>
                <p:cNvPr id="138" name="Line 39">
                  <a:extLst>
                    <a:ext uri="{FF2B5EF4-FFF2-40B4-BE49-F238E27FC236}">
                      <a16:creationId xmlns:a16="http://schemas.microsoft.com/office/drawing/2014/main" id="{8DBFAD39-0F0F-284E-8DF9-087CAE3F15B8}"/>
                    </a:ext>
                  </a:extLst>
                </p:cNvPr>
                <p:cNvSpPr>
                  <a:spLocks noChangeShapeType="1"/>
                </p:cNvSpPr>
                <p:nvPr/>
              </p:nvSpPr>
              <p:spPr bwMode="auto">
                <a:xfrm rot="17728712" flipH="1">
                  <a:off x="2500313" y="1985615"/>
                  <a:ext cx="0" cy="152400"/>
                </a:xfrm>
                <a:prstGeom prst="line">
                  <a:avLst/>
                </a:prstGeom>
                <a:noFill/>
                <a:ln w="38100">
                  <a:solidFill>
                    <a:srgbClr val="FF0000"/>
                  </a:solidFill>
                  <a:round/>
                  <a:headEnd/>
                  <a:tailEnd type="stealth" w="lg" len="lg"/>
                </a:ln>
              </p:spPr>
              <p:txBody>
                <a:bodyPr/>
                <a:lstStyle/>
                <a:p>
                  <a:endParaRPr lang="en-US"/>
                </a:p>
              </p:txBody>
            </p:sp>
            <p:grpSp>
              <p:nvGrpSpPr>
                <p:cNvPr id="143" name="Group 40">
                  <a:extLst>
                    <a:ext uri="{FF2B5EF4-FFF2-40B4-BE49-F238E27FC236}">
                      <a16:creationId xmlns:a16="http://schemas.microsoft.com/office/drawing/2014/main" id="{9B24A5A0-502D-244F-9D89-481984592D9E}"/>
                    </a:ext>
                  </a:extLst>
                </p:cNvPr>
                <p:cNvGrpSpPr>
                  <a:grpSpLocks/>
                </p:cNvGrpSpPr>
                <p:nvPr/>
              </p:nvGrpSpPr>
              <p:grpSpPr bwMode="auto">
                <a:xfrm rot="388762">
                  <a:off x="2038350" y="2209800"/>
                  <a:ext cx="457200" cy="1141413"/>
                  <a:chOff x="1284" y="1392"/>
                  <a:chExt cx="288" cy="719"/>
                </a:xfrm>
              </p:grpSpPr>
              <p:grpSp>
                <p:nvGrpSpPr>
                  <p:cNvPr id="144" name="Group 41">
                    <a:extLst>
                      <a:ext uri="{FF2B5EF4-FFF2-40B4-BE49-F238E27FC236}">
                        <a16:creationId xmlns:a16="http://schemas.microsoft.com/office/drawing/2014/main" id="{4239871B-EA0F-DF47-B653-E199CA36B73C}"/>
                      </a:ext>
                    </a:extLst>
                  </p:cNvPr>
                  <p:cNvGrpSpPr>
                    <a:grpSpLocks/>
                  </p:cNvGrpSpPr>
                  <p:nvPr/>
                </p:nvGrpSpPr>
                <p:grpSpPr bwMode="auto">
                  <a:xfrm rot="5400000" flipH="1">
                    <a:off x="1079" y="1619"/>
                    <a:ext cx="697" cy="288"/>
                    <a:chOff x="1632" y="2832"/>
                    <a:chExt cx="1056" cy="576"/>
                  </a:xfrm>
                </p:grpSpPr>
                <p:grpSp>
                  <p:nvGrpSpPr>
                    <p:cNvPr id="146" name="Group 42">
                      <a:extLst>
                        <a:ext uri="{FF2B5EF4-FFF2-40B4-BE49-F238E27FC236}">
                          <a16:creationId xmlns:a16="http://schemas.microsoft.com/office/drawing/2014/main" id="{7F6C7788-00AD-6E48-8F49-F0322E27AC6F}"/>
                        </a:ext>
                      </a:extLst>
                    </p:cNvPr>
                    <p:cNvGrpSpPr>
                      <a:grpSpLocks/>
                    </p:cNvGrpSpPr>
                    <p:nvPr/>
                  </p:nvGrpSpPr>
                  <p:grpSpPr bwMode="auto">
                    <a:xfrm>
                      <a:off x="1632" y="2832"/>
                      <a:ext cx="1056" cy="576"/>
                      <a:chOff x="1728" y="2832"/>
                      <a:chExt cx="1056" cy="576"/>
                    </a:xfrm>
                  </p:grpSpPr>
                  <p:sp>
                    <p:nvSpPr>
                      <p:cNvPr id="148" name="AutoShape 43">
                        <a:extLst>
                          <a:ext uri="{FF2B5EF4-FFF2-40B4-BE49-F238E27FC236}">
                            <a16:creationId xmlns:a16="http://schemas.microsoft.com/office/drawing/2014/main" id="{5B3C67D4-AD91-FA4E-B527-B4D20CBA115E}"/>
                          </a:ext>
                        </a:extLst>
                      </p:cNvPr>
                      <p:cNvSpPr>
                        <a:spLocks noChangeArrowheads="1"/>
                      </p:cNvSpPr>
                      <p:nvPr/>
                    </p:nvSpPr>
                    <p:spPr bwMode="auto">
                      <a:xfrm>
                        <a:off x="1728" y="2832"/>
                        <a:ext cx="1056" cy="576"/>
                      </a:xfrm>
                      <a:prstGeom prst="roundRect">
                        <a:avLst>
                          <a:gd name="adj" fmla="val 16667"/>
                        </a:avLst>
                      </a:prstGeom>
                      <a:noFill/>
                      <a:ln w="38100">
                        <a:solidFill>
                          <a:schemeClr val="tx1"/>
                        </a:solidFill>
                        <a:round/>
                        <a:headEnd/>
                        <a:tailEnd/>
                      </a:ln>
                    </p:spPr>
                    <p:txBody>
                      <a:bodyPr wrap="none" anchor="ctr"/>
                      <a:lstStyle/>
                      <a:p>
                        <a:endParaRPr lang="en-US">
                          <a:latin typeface="Arial" charset="0"/>
                          <a:cs typeface="Arial" charset="0"/>
                        </a:endParaRPr>
                      </a:p>
                    </p:txBody>
                  </p:sp>
                  <p:sp>
                    <p:nvSpPr>
                      <p:cNvPr id="149" name="Line 44">
                        <a:extLst>
                          <a:ext uri="{FF2B5EF4-FFF2-40B4-BE49-F238E27FC236}">
                            <a16:creationId xmlns:a16="http://schemas.microsoft.com/office/drawing/2014/main" id="{CAECC4F7-8E75-6145-8B74-593EFE3955B5}"/>
                          </a:ext>
                        </a:extLst>
                      </p:cNvPr>
                      <p:cNvSpPr>
                        <a:spLocks noChangeShapeType="1"/>
                      </p:cNvSpPr>
                      <p:nvPr/>
                    </p:nvSpPr>
                    <p:spPr bwMode="auto">
                      <a:xfrm flipH="1">
                        <a:off x="2160" y="2832"/>
                        <a:ext cx="240" cy="0"/>
                      </a:xfrm>
                      <a:prstGeom prst="line">
                        <a:avLst/>
                      </a:prstGeom>
                      <a:noFill/>
                      <a:ln w="38100">
                        <a:solidFill>
                          <a:schemeClr val="tx1"/>
                        </a:solidFill>
                        <a:round/>
                        <a:headEnd/>
                        <a:tailEnd type="stealth" w="med" len="med"/>
                      </a:ln>
                    </p:spPr>
                    <p:txBody>
                      <a:bodyPr/>
                      <a:lstStyle/>
                      <a:p>
                        <a:endParaRPr lang="en-US"/>
                      </a:p>
                    </p:txBody>
                  </p:sp>
                  <p:sp>
                    <p:nvSpPr>
                      <p:cNvPr id="150" name="Line 45">
                        <a:extLst>
                          <a:ext uri="{FF2B5EF4-FFF2-40B4-BE49-F238E27FC236}">
                            <a16:creationId xmlns:a16="http://schemas.microsoft.com/office/drawing/2014/main" id="{238B8AE3-2BED-C041-AE99-F5C8DBF9DB2D}"/>
                          </a:ext>
                        </a:extLst>
                      </p:cNvPr>
                      <p:cNvSpPr>
                        <a:spLocks noChangeShapeType="1"/>
                      </p:cNvSpPr>
                      <p:nvPr/>
                    </p:nvSpPr>
                    <p:spPr bwMode="auto">
                      <a:xfrm>
                        <a:off x="1728" y="3024"/>
                        <a:ext cx="0" cy="192"/>
                      </a:xfrm>
                      <a:prstGeom prst="line">
                        <a:avLst/>
                      </a:prstGeom>
                      <a:noFill/>
                      <a:ln w="38100">
                        <a:solidFill>
                          <a:schemeClr val="tx1"/>
                        </a:solidFill>
                        <a:round/>
                        <a:headEnd/>
                        <a:tailEnd type="stealth" w="med" len="med"/>
                      </a:ln>
                    </p:spPr>
                    <p:txBody>
                      <a:bodyPr/>
                      <a:lstStyle/>
                      <a:p>
                        <a:endParaRPr lang="en-US"/>
                      </a:p>
                    </p:txBody>
                  </p:sp>
                  <p:sp>
                    <p:nvSpPr>
                      <p:cNvPr id="151" name="Line 46">
                        <a:extLst>
                          <a:ext uri="{FF2B5EF4-FFF2-40B4-BE49-F238E27FC236}">
                            <a16:creationId xmlns:a16="http://schemas.microsoft.com/office/drawing/2014/main" id="{0B7D975D-149D-8E47-8159-2516C2084C86}"/>
                          </a:ext>
                        </a:extLst>
                      </p:cNvPr>
                      <p:cNvSpPr>
                        <a:spLocks noChangeShapeType="1"/>
                      </p:cNvSpPr>
                      <p:nvPr/>
                    </p:nvSpPr>
                    <p:spPr bwMode="auto">
                      <a:xfrm>
                        <a:off x="2112" y="3408"/>
                        <a:ext cx="240" cy="0"/>
                      </a:xfrm>
                      <a:prstGeom prst="line">
                        <a:avLst/>
                      </a:prstGeom>
                      <a:noFill/>
                      <a:ln w="38100">
                        <a:solidFill>
                          <a:schemeClr val="tx1"/>
                        </a:solidFill>
                        <a:round/>
                        <a:headEnd/>
                        <a:tailEnd type="stealth" w="med" len="med"/>
                      </a:ln>
                    </p:spPr>
                    <p:txBody>
                      <a:bodyPr/>
                      <a:lstStyle/>
                      <a:p>
                        <a:endParaRPr lang="en-US"/>
                      </a:p>
                    </p:txBody>
                  </p:sp>
                </p:grpSp>
                <p:sp>
                  <p:nvSpPr>
                    <p:cNvPr id="147" name="Line 47">
                      <a:extLst>
                        <a:ext uri="{FF2B5EF4-FFF2-40B4-BE49-F238E27FC236}">
                          <a16:creationId xmlns:a16="http://schemas.microsoft.com/office/drawing/2014/main" id="{154B7C9E-24DD-9F42-AF5D-F01FE49F0EAC}"/>
                        </a:ext>
                      </a:extLst>
                    </p:cNvPr>
                    <p:cNvSpPr>
                      <a:spLocks noChangeShapeType="1"/>
                    </p:cNvSpPr>
                    <p:nvPr/>
                  </p:nvSpPr>
                  <p:spPr bwMode="auto">
                    <a:xfrm flipV="1">
                      <a:off x="2688" y="3024"/>
                      <a:ext cx="0" cy="192"/>
                    </a:xfrm>
                    <a:prstGeom prst="line">
                      <a:avLst/>
                    </a:prstGeom>
                    <a:noFill/>
                    <a:ln w="38100">
                      <a:solidFill>
                        <a:schemeClr val="tx1"/>
                      </a:solidFill>
                      <a:round/>
                      <a:headEnd/>
                      <a:tailEnd type="stealth" w="med" len="med"/>
                    </a:ln>
                  </p:spPr>
                  <p:txBody>
                    <a:bodyPr/>
                    <a:lstStyle/>
                    <a:p>
                      <a:endParaRPr lang="en-US"/>
                    </a:p>
                  </p:txBody>
                </p:sp>
              </p:grpSp>
              <p:sp>
                <p:nvSpPr>
                  <p:cNvPr id="145" name="Line 48">
                    <a:extLst>
                      <a:ext uri="{FF2B5EF4-FFF2-40B4-BE49-F238E27FC236}">
                        <a16:creationId xmlns:a16="http://schemas.microsoft.com/office/drawing/2014/main" id="{257015DC-3743-B24B-8516-CC9429E5C01F}"/>
                      </a:ext>
                    </a:extLst>
                  </p:cNvPr>
                  <p:cNvSpPr>
                    <a:spLocks noChangeShapeType="1"/>
                  </p:cNvSpPr>
                  <p:nvPr/>
                </p:nvSpPr>
                <p:spPr bwMode="auto">
                  <a:xfrm rot="16008344" flipH="1">
                    <a:off x="1476" y="1345"/>
                    <a:ext cx="1" cy="96"/>
                  </a:xfrm>
                  <a:prstGeom prst="line">
                    <a:avLst/>
                  </a:prstGeom>
                  <a:noFill/>
                  <a:ln w="38100">
                    <a:solidFill>
                      <a:srgbClr val="FF0000"/>
                    </a:solidFill>
                    <a:round/>
                    <a:headEnd/>
                    <a:tailEnd type="stealth" w="lg" len="lg"/>
                  </a:ln>
                </p:spPr>
                <p:txBody>
                  <a:bodyPr/>
                  <a:lstStyle/>
                  <a:p>
                    <a:endParaRPr lang="en-US"/>
                  </a:p>
                </p:txBody>
              </p:sp>
            </p:grpSp>
            <p:sp>
              <p:nvSpPr>
                <p:cNvPr id="152" name="Text Box 49">
                  <a:extLst>
                    <a:ext uri="{FF2B5EF4-FFF2-40B4-BE49-F238E27FC236}">
                      <a16:creationId xmlns:a16="http://schemas.microsoft.com/office/drawing/2014/main" id="{BF7B97DF-734E-2D49-96C7-1B269A060196}"/>
                    </a:ext>
                  </a:extLst>
                </p:cNvPr>
                <p:cNvSpPr txBox="1">
                  <a:spLocks noChangeArrowheads="1"/>
                </p:cNvSpPr>
                <p:nvPr/>
              </p:nvSpPr>
              <p:spPr bwMode="auto">
                <a:xfrm>
                  <a:off x="-162234" y="4905680"/>
                  <a:ext cx="2431998" cy="1046440"/>
                </a:xfrm>
                <a:prstGeom prst="rect">
                  <a:avLst/>
                </a:prstGeom>
                <a:noFill/>
                <a:ln w="25400">
                  <a:noFill/>
                  <a:miter lim="800000"/>
                  <a:headEnd/>
                  <a:tailEnd/>
                </a:ln>
              </p:spPr>
              <p:txBody>
                <a:bodyPr wrap="none">
                  <a:spAutoFit/>
                </a:bodyPr>
                <a:lstStyle/>
                <a:p>
                  <a:r>
                    <a:rPr lang="en-US" b="1" dirty="0">
                      <a:latin typeface="Arial" charset="0"/>
                      <a:cs typeface="Arial" charset="0"/>
                    </a:rPr>
                    <a:t>Subtropical</a:t>
                  </a:r>
                </a:p>
                <a:p>
                  <a:r>
                    <a:rPr lang="en-US" b="1" dirty="0">
                      <a:latin typeface="Arial" charset="0"/>
                      <a:cs typeface="Arial" charset="0"/>
                    </a:rPr>
                    <a:t>high press.</a:t>
                  </a:r>
                </a:p>
              </p:txBody>
            </p:sp>
            <p:sp>
              <p:nvSpPr>
                <p:cNvPr id="153" name="Text Box 50">
                  <a:extLst>
                    <a:ext uri="{FF2B5EF4-FFF2-40B4-BE49-F238E27FC236}">
                      <a16:creationId xmlns:a16="http://schemas.microsoft.com/office/drawing/2014/main" id="{39BB41ED-B426-3445-8680-9E552F158DCB}"/>
                    </a:ext>
                  </a:extLst>
                </p:cNvPr>
                <p:cNvSpPr txBox="1">
                  <a:spLocks noChangeArrowheads="1"/>
                </p:cNvSpPr>
                <p:nvPr/>
              </p:nvSpPr>
              <p:spPr bwMode="auto">
                <a:xfrm>
                  <a:off x="-271312" y="858560"/>
                  <a:ext cx="2431998" cy="1046440"/>
                </a:xfrm>
                <a:prstGeom prst="rect">
                  <a:avLst/>
                </a:prstGeom>
                <a:noFill/>
                <a:ln w="25400">
                  <a:noFill/>
                  <a:miter lim="800000"/>
                  <a:headEnd/>
                  <a:tailEnd/>
                </a:ln>
              </p:spPr>
              <p:txBody>
                <a:bodyPr wrap="none">
                  <a:spAutoFit/>
                </a:bodyPr>
                <a:lstStyle/>
                <a:p>
                  <a:r>
                    <a:rPr lang="en-US" b="1" dirty="0">
                      <a:latin typeface="Arial" charset="0"/>
                      <a:cs typeface="Arial" charset="0"/>
                    </a:rPr>
                    <a:t>Subtropical</a:t>
                  </a:r>
                </a:p>
                <a:p>
                  <a:r>
                    <a:rPr lang="en-US" b="1" dirty="0">
                      <a:latin typeface="Arial" charset="0"/>
                      <a:cs typeface="Arial" charset="0"/>
                    </a:rPr>
                    <a:t>high press.</a:t>
                  </a:r>
                </a:p>
              </p:txBody>
            </p:sp>
            <p:sp>
              <p:nvSpPr>
                <p:cNvPr id="154" name="Text Box 51">
                  <a:extLst>
                    <a:ext uri="{FF2B5EF4-FFF2-40B4-BE49-F238E27FC236}">
                      <a16:creationId xmlns:a16="http://schemas.microsoft.com/office/drawing/2014/main" id="{300D460B-CD7A-A24A-AA9B-E6CD28CD25DA}"/>
                    </a:ext>
                  </a:extLst>
                </p:cNvPr>
                <p:cNvSpPr txBox="1">
                  <a:spLocks noChangeArrowheads="1"/>
                </p:cNvSpPr>
                <p:nvPr/>
              </p:nvSpPr>
              <p:spPr bwMode="auto">
                <a:xfrm>
                  <a:off x="2649538" y="3049588"/>
                  <a:ext cx="5334000" cy="746125"/>
                </a:xfrm>
                <a:prstGeom prst="rect">
                  <a:avLst/>
                </a:prstGeom>
                <a:solidFill>
                  <a:srgbClr val="009900">
                    <a:alpha val="50195"/>
                  </a:srgbClr>
                </a:solidFill>
                <a:ln w="25400">
                  <a:noFill/>
                  <a:miter lim="800000"/>
                  <a:headEnd/>
                  <a:tailEnd/>
                </a:ln>
              </p:spPr>
              <p:txBody>
                <a:bodyPr wrap="none"/>
                <a:lstStyle/>
                <a:p>
                  <a:pPr algn="ctr"/>
                  <a:r>
                    <a:rPr lang="en-US" sz="1800" b="1" dirty="0">
                      <a:solidFill>
                        <a:srgbClr val="00CC00"/>
                      </a:solidFill>
                      <a:latin typeface="Arial" charset="0"/>
                      <a:cs typeface="Arial" charset="0"/>
                    </a:rPr>
                    <a:t>Wet</a:t>
                  </a:r>
                  <a:r>
                    <a:rPr lang="en-US" sz="1600" b="1" dirty="0">
                      <a:solidFill>
                        <a:srgbClr val="00CC00"/>
                      </a:solidFill>
                      <a:latin typeface="Arial" charset="0"/>
                      <a:cs typeface="Arial" charset="0"/>
                    </a:rPr>
                    <a:t> Tropical Forest</a:t>
                  </a:r>
                </a:p>
              </p:txBody>
            </p:sp>
          </p:grpSp>
          <p:grpSp>
            <p:nvGrpSpPr>
              <p:cNvPr id="156" name="Group 33">
                <a:extLst>
                  <a:ext uri="{FF2B5EF4-FFF2-40B4-BE49-F238E27FC236}">
                    <a16:creationId xmlns:a16="http://schemas.microsoft.com/office/drawing/2014/main" id="{0B83E4E2-2977-7B43-A30D-14B89ED63A64}"/>
                  </a:ext>
                </a:extLst>
              </p:cNvPr>
              <p:cNvGrpSpPr>
                <a:grpSpLocks/>
              </p:cNvGrpSpPr>
              <p:nvPr/>
            </p:nvGrpSpPr>
            <p:grpSpPr bwMode="auto">
              <a:xfrm>
                <a:off x="8713911" y="3778990"/>
                <a:ext cx="306151" cy="584181"/>
                <a:chOff x="1520" y="624"/>
                <a:chExt cx="341" cy="697"/>
              </a:xfrm>
            </p:grpSpPr>
            <p:grpSp>
              <p:nvGrpSpPr>
                <p:cNvPr id="157" name="Group 34">
                  <a:extLst>
                    <a:ext uri="{FF2B5EF4-FFF2-40B4-BE49-F238E27FC236}">
                      <a16:creationId xmlns:a16="http://schemas.microsoft.com/office/drawing/2014/main" id="{E48B45CB-D6A7-6044-BF36-EE00A2FE7059}"/>
                    </a:ext>
                  </a:extLst>
                </p:cNvPr>
                <p:cNvGrpSpPr>
                  <a:grpSpLocks/>
                </p:cNvGrpSpPr>
                <p:nvPr/>
              </p:nvGrpSpPr>
              <p:grpSpPr bwMode="auto">
                <a:xfrm rot="-3169947" flipH="1" flipV="1">
                  <a:off x="1368" y="829"/>
                  <a:ext cx="697" cy="288"/>
                  <a:chOff x="1728" y="2832"/>
                  <a:chExt cx="1056" cy="576"/>
                </a:xfrm>
              </p:grpSpPr>
              <p:sp>
                <p:nvSpPr>
                  <p:cNvPr id="159" name="AutoShape 35">
                    <a:extLst>
                      <a:ext uri="{FF2B5EF4-FFF2-40B4-BE49-F238E27FC236}">
                        <a16:creationId xmlns:a16="http://schemas.microsoft.com/office/drawing/2014/main" id="{E2ED12FF-93C3-2549-80AF-18D6BC7AB66B}"/>
                      </a:ext>
                    </a:extLst>
                  </p:cNvPr>
                  <p:cNvSpPr>
                    <a:spLocks noChangeArrowheads="1"/>
                  </p:cNvSpPr>
                  <p:nvPr/>
                </p:nvSpPr>
                <p:spPr bwMode="auto">
                  <a:xfrm>
                    <a:off x="1728" y="2832"/>
                    <a:ext cx="1056" cy="576"/>
                  </a:xfrm>
                  <a:prstGeom prst="roundRect">
                    <a:avLst>
                      <a:gd name="adj" fmla="val 16667"/>
                    </a:avLst>
                  </a:prstGeom>
                  <a:noFill/>
                  <a:ln w="38100">
                    <a:solidFill>
                      <a:schemeClr val="tx1"/>
                    </a:solidFill>
                    <a:round/>
                    <a:headEnd/>
                    <a:tailEnd/>
                  </a:ln>
                </p:spPr>
                <p:txBody>
                  <a:bodyPr wrap="none" anchor="ctr"/>
                  <a:lstStyle/>
                  <a:p>
                    <a:endParaRPr lang="en-US">
                      <a:latin typeface="Arial" charset="0"/>
                      <a:cs typeface="Arial" charset="0"/>
                    </a:endParaRPr>
                  </a:p>
                </p:txBody>
              </p:sp>
              <p:sp>
                <p:nvSpPr>
                  <p:cNvPr id="160" name="Line 36">
                    <a:extLst>
                      <a:ext uri="{FF2B5EF4-FFF2-40B4-BE49-F238E27FC236}">
                        <a16:creationId xmlns:a16="http://schemas.microsoft.com/office/drawing/2014/main" id="{4A7D57FB-9E3A-5947-8BC3-DCB63EFA5E5E}"/>
                      </a:ext>
                    </a:extLst>
                  </p:cNvPr>
                  <p:cNvSpPr>
                    <a:spLocks noChangeShapeType="1"/>
                  </p:cNvSpPr>
                  <p:nvPr/>
                </p:nvSpPr>
                <p:spPr bwMode="auto">
                  <a:xfrm flipH="1">
                    <a:off x="2160" y="2832"/>
                    <a:ext cx="240" cy="0"/>
                  </a:xfrm>
                  <a:prstGeom prst="line">
                    <a:avLst/>
                  </a:prstGeom>
                  <a:noFill/>
                  <a:ln w="38100">
                    <a:solidFill>
                      <a:schemeClr val="tx1"/>
                    </a:solidFill>
                    <a:round/>
                    <a:headEnd/>
                    <a:tailEnd type="stealth" w="med" len="med"/>
                  </a:ln>
                </p:spPr>
                <p:txBody>
                  <a:bodyPr/>
                  <a:lstStyle/>
                  <a:p>
                    <a:endParaRPr lang="en-US"/>
                  </a:p>
                </p:txBody>
              </p:sp>
              <p:sp>
                <p:nvSpPr>
                  <p:cNvPr id="161" name="Line 37">
                    <a:extLst>
                      <a:ext uri="{FF2B5EF4-FFF2-40B4-BE49-F238E27FC236}">
                        <a16:creationId xmlns:a16="http://schemas.microsoft.com/office/drawing/2014/main" id="{9A136252-07B0-414F-A930-8F31BA4FC931}"/>
                      </a:ext>
                    </a:extLst>
                  </p:cNvPr>
                  <p:cNvSpPr>
                    <a:spLocks noChangeShapeType="1"/>
                  </p:cNvSpPr>
                  <p:nvPr/>
                </p:nvSpPr>
                <p:spPr bwMode="auto">
                  <a:xfrm>
                    <a:off x="1728" y="3024"/>
                    <a:ext cx="0" cy="192"/>
                  </a:xfrm>
                  <a:prstGeom prst="line">
                    <a:avLst/>
                  </a:prstGeom>
                  <a:noFill/>
                  <a:ln w="38100">
                    <a:solidFill>
                      <a:schemeClr val="tx1"/>
                    </a:solidFill>
                    <a:round/>
                    <a:headEnd/>
                    <a:tailEnd type="stealth" w="med" len="med"/>
                  </a:ln>
                </p:spPr>
                <p:txBody>
                  <a:bodyPr/>
                  <a:lstStyle/>
                  <a:p>
                    <a:endParaRPr lang="en-US"/>
                  </a:p>
                </p:txBody>
              </p:sp>
              <p:sp>
                <p:nvSpPr>
                  <p:cNvPr id="162" name="Line 38">
                    <a:extLst>
                      <a:ext uri="{FF2B5EF4-FFF2-40B4-BE49-F238E27FC236}">
                        <a16:creationId xmlns:a16="http://schemas.microsoft.com/office/drawing/2014/main" id="{032EABE6-D26C-D145-87FC-74F25BA25DDA}"/>
                      </a:ext>
                    </a:extLst>
                  </p:cNvPr>
                  <p:cNvSpPr>
                    <a:spLocks noChangeShapeType="1"/>
                  </p:cNvSpPr>
                  <p:nvPr/>
                </p:nvSpPr>
                <p:spPr bwMode="auto">
                  <a:xfrm>
                    <a:off x="2112" y="3408"/>
                    <a:ext cx="240" cy="0"/>
                  </a:xfrm>
                  <a:prstGeom prst="line">
                    <a:avLst/>
                  </a:prstGeom>
                  <a:noFill/>
                  <a:ln w="38100">
                    <a:solidFill>
                      <a:schemeClr val="tx1"/>
                    </a:solidFill>
                    <a:round/>
                    <a:headEnd/>
                    <a:tailEnd type="stealth" w="med" len="med"/>
                  </a:ln>
                </p:spPr>
                <p:txBody>
                  <a:bodyPr/>
                  <a:lstStyle/>
                  <a:p>
                    <a:endParaRPr lang="en-US"/>
                  </a:p>
                </p:txBody>
              </p:sp>
            </p:grpSp>
            <p:sp>
              <p:nvSpPr>
                <p:cNvPr id="158" name="Line 39">
                  <a:extLst>
                    <a:ext uri="{FF2B5EF4-FFF2-40B4-BE49-F238E27FC236}">
                      <a16:creationId xmlns:a16="http://schemas.microsoft.com/office/drawing/2014/main" id="{53F88203-572F-9247-8A4E-D9C7D54E82E6}"/>
                    </a:ext>
                  </a:extLst>
                </p:cNvPr>
                <p:cNvSpPr>
                  <a:spLocks noChangeShapeType="1"/>
                </p:cNvSpPr>
                <p:nvPr/>
              </p:nvSpPr>
              <p:spPr bwMode="auto">
                <a:xfrm rot="17728712" flipH="1">
                  <a:off x="1568" y="1239"/>
                  <a:ext cx="0" cy="96"/>
                </a:xfrm>
                <a:prstGeom prst="line">
                  <a:avLst/>
                </a:prstGeom>
                <a:noFill/>
                <a:ln w="38100">
                  <a:solidFill>
                    <a:srgbClr val="FF0000"/>
                  </a:solidFill>
                  <a:round/>
                  <a:headEnd/>
                  <a:tailEnd type="stealth" w="lg" len="lg"/>
                </a:ln>
              </p:spPr>
              <p:txBody>
                <a:bodyPr/>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6" name="Google Shape;336;p15" descr="https://lh3.googleusercontent.com/DaTKKSLESdXypOq-xPNH0SBgjHvcojBgrWfMXiP-TEjRfbf8-Jy_WxB4k4Pyjt1uJkDVypULhyW3ow-FxwWcPhc71h9tMB75zleAwFI-yavGTCxBRvPXWOcZf_llBhKAz5uHMociVi6vIVfO7PEHvcizzSB-hZz0zpWSsL2qCd9RFntk_G0GYawf18KyKVCd6C6rpfYu1dBOQtxqb97pe7-Q8ZrRlg-5gwMLvhwfTyoLZLXm06iwD5HSx6ZQ6Ifgfodrt23edeeKJxaNLWhLsAGLyq-ocLsZwIuAHmNd26Z-YYxxKQ-zspXD5DimeEdGgYbudyNMMUDF2NDPDwB3UrcLwveYEWDtTE1LbpyYLq3aZ--mtZDCXxW9eQxKec59RZszIOp5weJNySBFpyYqGZgwGXcH3pBbu_aEVMl5sEFrsZgjb14pD-NxpCrPip6vbc2tVv2W7Yq7iooTKelCl9gMNdcVDl4NEE7SuQ7gL3ShEqb7b0GZluQbMlsycJ89RewMRwtsOzVi3JXP-5vdLYxQ4of95EaBe7Wu0Kg5KOVaTDP4C2ep5PyVbzuzj5y3LgZbkUNAVuLfRtjiJyinRvYj8QKmFbCjDqFS8ctMQ0xakjyi4qIl5cCyGo9-bSV67CY_jJt2g58W_-lYlHWi38ecToznutbWGPHrkIqzh_H85iLhTsBTcYpp7sHXXw=w1346-h758-no?authuser=0"/>
          <p:cNvPicPr preferRelativeResize="0"/>
          <p:nvPr/>
        </p:nvPicPr>
        <p:blipFill rotWithShape="1">
          <a:blip r:embed="rId3">
            <a:alphaModFix/>
            <a:extLst>
              <a:ext uri="{28A0092B-C50C-407E-A947-70E740481C1C}">
                <a14:useLocalDpi xmlns:a14="http://schemas.microsoft.com/office/drawing/2010/main"/>
              </a:ext>
            </a:extLst>
          </a:blip>
          <a:srcRect/>
          <a:stretch/>
        </p:blipFill>
        <p:spPr>
          <a:xfrm rot="10800000">
            <a:off x="531658" y="1809556"/>
            <a:ext cx="6336683" cy="4445839"/>
          </a:xfrm>
          <a:prstGeom prst="rect">
            <a:avLst/>
          </a:prstGeom>
          <a:noFill/>
          <a:ln>
            <a:noFill/>
          </a:ln>
        </p:spPr>
      </p:pic>
      <p:sp>
        <p:nvSpPr>
          <p:cNvPr id="338" name="Google Shape;338;p15"/>
          <p:cNvSpPr txBox="1"/>
          <p:nvPr/>
        </p:nvSpPr>
        <p:spPr>
          <a:xfrm>
            <a:off x="341980" y="331673"/>
            <a:ext cx="682884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What does this all mean for grasslands?</a:t>
            </a:r>
            <a:endParaRPr dirty="0"/>
          </a:p>
        </p:txBody>
      </p:sp>
      <p:sp>
        <p:nvSpPr>
          <p:cNvPr id="339" name="Google Shape;339;p15"/>
          <p:cNvSpPr txBox="1"/>
          <p:nvPr/>
        </p:nvSpPr>
        <p:spPr>
          <a:xfrm>
            <a:off x="7528653" y="2878314"/>
            <a:ext cx="4499417"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Grasslands fall into the “Ecosystems Uncertain.”</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Grasslands are not solely determined by climate (think large mammals and fire).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98745" y="766464"/>
            <a:ext cx="8458200" cy="491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6410" y="5842337"/>
            <a:ext cx="11574438" cy="1015663"/>
          </a:xfrm>
          <a:prstGeom prst="rect">
            <a:avLst/>
          </a:prstGeom>
        </p:spPr>
        <p:txBody>
          <a:bodyPr wrap="square">
            <a:spAutoFit/>
          </a:bodyPr>
          <a:lstStyle/>
          <a:p>
            <a:r>
              <a:rPr lang="en-US" sz="2000" dirty="0">
                <a:solidFill>
                  <a:prstClr val="black"/>
                </a:solidFill>
              </a:rPr>
              <a:t>The </a:t>
            </a:r>
            <a:r>
              <a:rPr lang="en-US" sz="2000" dirty="0" err="1">
                <a:solidFill>
                  <a:prstClr val="black"/>
                </a:solidFill>
              </a:rPr>
              <a:t>interannual</a:t>
            </a:r>
            <a:r>
              <a:rPr lang="en-US" sz="2000" dirty="0">
                <a:solidFill>
                  <a:prstClr val="black"/>
                </a:solidFill>
              </a:rPr>
              <a:t> variability (i.e., the coefficient of variation or CV) of annual gross primary productivity (GPP) over the period 2000–2014 from the MODIS GPP product (MOD17A3). </a:t>
            </a:r>
          </a:p>
          <a:p>
            <a:r>
              <a:rPr lang="en-US" sz="2000" dirty="0">
                <a:solidFill>
                  <a:prstClr val="black"/>
                </a:solidFill>
              </a:rPr>
              <a:t>Xiao et al. 2016. </a:t>
            </a:r>
            <a:r>
              <a:rPr lang="en-US" sz="2000" dirty="0" err="1">
                <a:solidFill>
                  <a:prstClr val="black"/>
                </a:solidFill>
              </a:rPr>
              <a:t>Biogeosciences</a:t>
            </a:r>
            <a:r>
              <a:rPr lang="en-US" sz="2000" dirty="0">
                <a:solidFill>
                  <a:prstClr val="black"/>
                </a:solidFill>
              </a:rPr>
              <a:t>, 13, 3665–3675</a:t>
            </a:r>
          </a:p>
        </p:txBody>
      </p:sp>
      <p:sp>
        <p:nvSpPr>
          <p:cNvPr id="12" name="Oval 11"/>
          <p:cNvSpPr/>
          <p:nvPr/>
        </p:nvSpPr>
        <p:spPr>
          <a:xfrm>
            <a:off x="6546945" y="2290464"/>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3" name="Oval 12"/>
          <p:cNvSpPr/>
          <p:nvPr/>
        </p:nvSpPr>
        <p:spPr>
          <a:xfrm>
            <a:off x="6546945" y="3021984"/>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4" name="Oval 13"/>
          <p:cNvSpPr/>
          <p:nvPr/>
        </p:nvSpPr>
        <p:spPr>
          <a:xfrm>
            <a:off x="8566245" y="1558944"/>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5" name="Oval 14"/>
          <p:cNvSpPr/>
          <p:nvPr/>
        </p:nvSpPr>
        <p:spPr>
          <a:xfrm>
            <a:off x="8909145" y="3021984"/>
            <a:ext cx="685800" cy="658586"/>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6" name="Oval 15"/>
          <p:cNvSpPr/>
          <p:nvPr/>
        </p:nvSpPr>
        <p:spPr>
          <a:xfrm>
            <a:off x="3727545" y="1833264"/>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7" name="Oval 16"/>
          <p:cNvSpPr/>
          <p:nvPr/>
        </p:nvSpPr>
        <p:spPr>
          <a:xfrm>
            <a:off x="4946745" y="2781410"/>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8" name="Oval 17"/>
          <p:cNvSpPr/>
          <p:nvPr/>
        </p:nvSpPr>
        <p:spPr>
          <a:xfrm>
            <a:off x="7232745" y="1376064"/>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p:nvSpPr>
          <p:cNvPr id="19" name="Oval 18"/>
          <p:cNvSpPr/>
          <p:nvPr/>
        </p:nvSpPr>
        <p:spPr>
          <a:xfrm>
            <a:off x="4603845" y="3223370"/>
            <a:ext cx="685800" cy="457200"/>
          </a:xfrm>
          <a:prstGeom prst="ellipse">
            <a:avLst/>
          </a:prstGeom>
          <a:noFill/>
          <a:ln w="25400" cap="flat" cmpd="sng" algn="ctr">
            <a:solidFill>
              <a:schemeClr val="tx1"/>
            </a:solidFill>
            <a:prstDash val="solid"/>
          </a:ln>
          <a:effectLst/>
        </p:spPr>
        <p:txBody>
          <a:bodyPr lIns="91390" tIns="45697" rIns="91390" bIns="45697" anchor="ctr"/>
          <a:lstStyle/>
          <a:p>
            <a:pPr algn="ctr" fontAlgn="base">
              <a:spcBef>
                <a:spcPct val="0"/>
              </a:spcBef>
              <a:spcAft>
                <a:spcPct val="0"/>
              </a:spcAft>
              <a:defRPr/>
            </a:pPr>
            <a:endParaRPr lang="en-US" sz="2400" kern="0">
              <a:solidFill>
                <a:srgbClr val="FFFFFF"/>
              </a:solidFill>
              <a:latin typeface="Times New Roman"/>
            </a:endParaRPr>
          </a:p>
        </p:txBody>
      </p:sp>
      <p:sp useBgFill="1">
        <p:nvSpPr>
          <p:cNvPr id="20" name="Text Box 3"/>
          <p:cNvSpPr txBox="1">
            <a:spLocks noChangeArrowheads="1"/>
          </p:cNvSpPr>
          <p:nvPr/>
        </p:nvSpPr>
        <p:spPr bwMode="auto">
          <a:xfrm>
            <a:off x="1898745" y="157022"/>
            <a:ext cx="10293255" cy="523174"/>
          </a:xfrm>
          <a:prstGeom prst="rect">
            <a:avLst/>
          </a:prstGeom>
          <a:ln>
            <a:noFill/>
          </a:ln>
          <a:effectLst>
            <a:outerShdw blurRad="50800" dist="38100" dir="2700000" algn="tl" rotWithShape="0">
              <a:prstClr val="black">
                <a:alpha val="40000"/>
              </a:prstClr>
            </a:outerShdw>
          </a:effectLst>
        </p:spPr>
        <p:txBody>
          <a:bodyPr wrap="square" lIns="91390" tIns="45697" rIns="91390" bIns="4569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None/>
            </a:pPr>
            <a:r>
              <a:rPr lang="en-US" altLang="en-US" sz="2800" b="1" dirty="0">
                <a:solidFill>
                  <a:srgbClr val="000000"/>
                </a:solidFill>
                <a:latin typeface="Calibri" pitchFamily="34" charset="0"/>
                <a:cs typeface="Arial" pitchFamily="34" charset="0"/>
              </a:rPr>
              <a:t>Inter-annual variability in productivity is high in grasslands</a:t>
            </a:r>
          </a:p>
        </p:txBody>
      </p:sp>
    </p:spTree>
    <p:extLst>
      <p:ext uri="{BB962C8B-B14F-4D97-AF65-F5344CB8AC3E}">
        <p14:creationId xmlns:p14="http://schemas.microsoft.com/office/powerpoint/2010/main" val="36025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jblair\AppData\Local\Microsoft\Windows\Temporary Internet Files\Content.Outlook\KEO5OKJ4\blair_Cli (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4600" y="758825"/>
            <a:ext cx="7207250" cy="5568950"/>
          </a:xfrm>
          <a:prstGeom prst="rect">
            <a:avLst/>
          </a:prstGeom>
          <a:noFill/>
          <a:ln w="9525">
            <a:noFill/>
            <a:miter lim="800000"/>
            <a:headEnd/>
            <a:tailEnd/>
          </a:ln>
        </p:spPr>
      </p:pic>
      <p:pic>
        <p:nvPicPr>
          <p:cNvPr id="11981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3339" y="5005389"/>
            <a:ext cx="7083425" cy="162718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3252" name="Rectangle 6"/>
          <p:cNvSpPr>
            <a:spLocks noChangeArrowheads="1"/>
          </p:cNvSpPr>
          <p:nvPr/>
        </p:nvSpPr>
        <p:spPr bwMode="auto">
          <a:xfrm>
            <a:off x="2001839" y="185739"/>
            <a:ext cx="8396287" cy="523875"/>
          </a:xfrm>
          <a:prstGeom prst="rect">
            <a:avLst/>
          </a:prstGeom>
          <a:noFill/>
          <a:ln w="9525">
            <a:noFill/>
            <a:miter lim="800000"/>
            <a:headEnd/>
            <a:tailEnd/>
          </a:ln>
        </p:spPr>
        <p:txBody>
          <a:bodyPr>
            <a:spAutoFit/>
          </a:bodyPr>
          <a:lstStyle/>
          <a:p>
            <a:r>
              <a:rPr lang="en-US" sz="2800">
                <a:latin typeface="Arial" charset="0"/>
              </a:rPr>
              <a:t>Central US precipitation and temperature gradients</a:t>
            </a:r>
          </a:p>
        </p:txBody>
      </p:sp>
      <p:sp>
        <p:nvSpPr>
          <p:cNvPr id="8" name="5-Point Star 7"/>
          <p:cNvSpPr/>
          <p:nvPr/>
        </p:nvSpPr>
        <p:spPr>
          <a:xfrm>
            <a:off x="8528050" y="2898775"/>
            <a:ext cx="165100" cy="14605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 name="5-Point Star 8"/>
          <p:cNvSpPr/>
          <p:nvPr/>
        </p:nvSpPr>
        <p:spPr>
          <a:xfrm>
            <a:off x="5032375" y="2884488"/>
            <a:ext cx="166688" cy="14605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1" descr="climat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1" y="79375"/>
            <a:ext cx="1490663" cy="1030288"/>
          </a:xfrm>
          <a:prstGeom prst="rect">
            <a:avLst/>
          </a:prstGeom>
          <a:solidFill>
            <a:srgbClr val="FFFFFF"/>
          </a:solidFill>
          <a:ln w="12700">
            <a:solidFill>
              <a:srgbClr val="333333"/>
            </a:solidFill>
            <a:miter lim="800000"/>
            <a:headEnd/>
            <a:tailEnd/>
          </a:ln>
        </p:spPr>
      </p:pic>
      <p:pic>
        <p:nvPicPr>
          <p:cNvPr id="2048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0700" y="1500188"/>
            <a:ext cx="8223250" cy="5357812"/>
          </a:xfrm>
          <a:prstGeom prst="rect">
            <a:avLst/>
          </a:prstGeom>
          <a:noFill/>
          <a:ln w="9525">
            <a:noFill/>
            <a:miter lim="800000"/>
            <a:headEnd/>
            <a:tailEnd/>
          </a:ln>
        </p:spPr>
      </p:pic>
      <p:sp>
        <p:nvSpPr>
          <p:cNvPr id="20484" name="Text Box 3"/>
          <p:cNvSpPr txBox="1">
            <a:spLocks noChangeArrowheads="1"/>
          </p:cNvSpPr>
          <p:nvPr/>
        </p:nvSpPr>
        <p:spPr bwMode="auto">
          <a:xfrm>
            <a:off x="8655051" y="6402389"/>
            <a:ext cx="1609725" cy="338137"/>
          </a:xfrm>
          <a:prstGeom prst="rect">
            <a:avLst/>
          </a:prstGeom>
          <a:noFill/>
          <a:ln w="9525">
            <a:noFill/>
            <a:miter lim="800000"/>
            <a:headEnd/>
            <a:tailEnd/>
          </a:ln>
        </p:spPr>
        <p:txBody>
          <a:bodyPr wrap="none">
            <a:spAutoFit/>
          </a:bodyPr>
          <a:lstStyle/>
          <a:p>
            <a:r>
              <a:rPr lang="en-US" sz="1600" i="1">
                <a:latin typeface="Arial" charset="0"/>
              </a:rPr>
              <a:t>Sala et al. 1988</a:t>
            </a:r>
          </a:p>
        </p:txBody>
      </p:sp>
      <p:sp>
        <p:nvSpPr>
          <p:cNvPr id="13316" name="Text Box 4"/>
          <p:cNvSpPr txBox="1">
            <a:spLocks noChangeArrowheads="1"/>
          </p:cNvSpPr>
          <p:nvPr/>
        </p:nvSpPr>
        <p:spPr bwMode="auto">
          <a:xfrm>
            <a:off x="3035300" y="77788"/>
            <a:ext cx="6172200" cy="1047750"/>
          </a:xfrm>
          <a:prstGeom prst="rect">
            <a:avLst/>
          </a:prstGeom>
          <a:solidFill>
            <a:srgbClr val="E5F5FF"/>
          </a:solidFill>
          <a:ln w="19050">
            <a:solidFill>
              <a:schemeClr val="accent2">
                <a:lumMod val="75000"/>
              </a:schemeClr>
            </a:solidFill>
            <a:miter lim="800000"/>
            <a:headEnd/>
            <a:tailEnd/>
          </a:ln>
        </p:spPr>
        <p:txBody>
          <a:bodyPr tIns="91440" bIns="91440">
            <a:spAutoFit/>
          </a:bodyPr>
          <a:lstStyle/>
          <a:p>
            <a:pPr algn="ctr" eaLnBrk="0" hangingPunct="0">
              <a:defRPr/>
            </a:pPr>
            <a:r>
              <a:rPr lang="en-US" sz="2800" dirty="0">
                <a:solidFill>
                  <a:srgbClr val="333399">
                    <a:lumMod val="50000"/>
                  </a:srgbClr>
                </a:solidFill>
                <a:latin typeface="Arial" charset="0"/>
              </a:rPr>
              <a:t>Regional precipitation gradients drive patterns of plant productivity </a:t>
            </a:r>
          </a:p>
        </p:txBody>
      </p:sp>
      <p:sp>
        <p:nvSpPr>
          <p:cNvPr id="20486" name="Text Box 29"/>
          <p:cNvSpPr txBox="1">
            <a:spLocks noChangeArrowheads="1"/>
          </p:cNvSpPr>
          <p:nvPr/>
        </p:nvSpPr>
        <p:spPr bwMode="auto">
          <a:xfrm>
            <a:off x="2235200" y="1184276"/>
            <a:ext cx="8153400" cy="307777"/>
          </a:xfrm>
          <a:prstGeom prst="rect">
            <a:avLst/>
          </a:prstGeom>
          <a:noFill/>
          <a:ln w="9525">
            <a:noFill/>
            <a:miter lim="800000"/>
            <a:headEnd/>
            <a:tailEnd/>
          </a:ln>
        </p:spPr>
        <p:txBody>
          <a:bodyPr>
            <a:spAutoFit/>
          </a:bodyPr>
          <a:lstStyle/>
          <a:p>
            <a:pPr algn="ctr"/>
            <a:r>
              <a:rPr lang="en-US">
                <a:latin typeface="Arial" charset="0"/>
              </a:rPr>
              <a:t>Precipitation vs. productivity across the Central US</a:t>
            </a:r>
          </a:p>
        </p:txBody>
      </p:sp>
      <p:pic>
        <p:nvPicPr>
          <p:cNvPr id="15367" name="Picture 32" descr="0043_img_st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212263" y="73026"/>
            <a:ext cx="1447800" cy="1069975"/>
          </a:xfrm>
          <a:prstGeom prst="rect">
            <a:avLst/>
          </a:prstGeom>
          <a:solidFill>
            <a:srgbClr val="E5F5FF"/>
          </a:solidFill>
          <a:ln w="19050">
            <a:solidFill>
              <a:schemeClr val="accent2">
                <a:lumMod val="75000"/>
              </a:schemeClr>
            </a:solidFill>
            <a:miter lim="800000"/>
            <a:headEnd/>
            <a:tailEnd/>
          </a:ln>
          <a:effectLst>
            <a:prstShdw prst="shdw17" dist="17961" dir="2700000">
              <a:schemeClr val="bg2">
                <a:lumMod val="75000"/>
              </a:schemeClr>
            </a:prst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p:nvPr/>
        </p:nvSpPr>
        <p:spPr>
          <a:xfrm>
            <a:off x="8485306" y="236787"/>
            <a:ext cx="1896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Climate</a:t>
            </a:r>
            <a:endParaRPr dirty="0"/>
          </a:p>
        </p:txBody>
      </p:sp>
      <p:sp>
        <p:nvSpPr>
          <p:cNvPr id="98" name="Google Shape;98;p2"/>
          <p:cNvSpPr txBox="1"/>
          <p:nvPr/>
        </p:nvSpPr>
        <p:spPr>
          <a:xfrm>
            <a:off x="1213694" y="236787"/>
            <a:ext cx="2135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Weather</a:t>
            </a:r>
            <a:endParaRPr dirty="0"/>
          </a:p>
        </p:txBody>
      </p:sp>
      <p:sp>
        <p:nvSpPr>
          <p:cNvPr id="99" name="Google Shape;99;p2"/>
          <p:cNvSpPr txBox="1"/>
          <p:nvPr/>
        </p:nvSpPr>
        <p:spPr>
          <a:xfrm>
            <a:off x="101878" y="1079508"/>
            <a:ext cx="5541683" cy="15696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Short term conditions (minutes to days)</a:t>
            </a:r>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Temperature, precipitation, humidity, atmospheric pressure, wind, cloud cover experienced at any given point in time.</a:t>
            </a:r>
            <a:endParaRPr dirty="0"/>
          </a:p>
        </p:txBody>
      </p:sp>
      <p:sp>
        <p:nvSpPr>
          <p:cNvPr id="100" name="Google Shape;100;p2"/>
          <p:cNvSpPr txBox="1"/>
          <p:nvPr/>
        </p:nvSpPr>
        <p:spPr>
          <a:xfrm>
            <a:off x="6200775" y="1073166"/>
            <a:ext cx="5991225" cy="15696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Long term average and variation of weather for a particular region (30+ years).</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Long- and short-term cycles (ranging from 3 years to 100,000 years)</a:t>
            </a:r>
            <a:endParaRPr dirty="0"/>
          </a:p>
        </p:txBody>
      </p:sp>
      <p:pic>
        <p:nvPicPr>
          <p:cNvPr id="101" name="Google Shape;101;p2" descr="Image result for outdoor thermometer mem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795323" y="3551519"/>
            <a:ext cx="4243754" cy="3161597"/>
          </a:xfrm>
          <a:prstGeom prst="rect">
            <a:avLst/>
          </a:prstGeom>
          <a:noFill/>
          <a:ln>
            <a:noFill/>
          </a:ln>
        </p:spPr>
      </p:pic>
      <p:sp>
        <p:nvSpPr>
          <p:cNvPr id="102" name="Google Shape;102;p2"/>
          <p:cNvSpPr txBox="1"/>
          <p:nvPr/>
        </p:nvSpPr>
        <p:spPr>
          <a:xfrm>
            <a:off x="5475900" y="64825"/>
            <a:ext cx="882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latin typeface="Calibri"/>
                <a:ea typeface="Calibri"/>
                <a:cs typeface="Calibri"/>
                <a:sym typeface="Calibri"/>
              </a:rPr>
              <a:t>vs.</a:t>
            </a:r>
            <a:endParaRPr sz="3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 206"/>
          <p:cNvGrpSpPr/>
          <p:nvPr/>
        </p:nvGrpSpPr>
        <p:grpSpPr>
          <a:xfrm>
            <a:off x="0" y="1367775"/>
            <a:ext cx="12011755" cy="4258930"/>
            <a:chOff x="65945" y="1390261"/>
            <a:chExt cx="12126055" cy="4258930"/>
          </a:xfrm>
        </p:grpSpPr>
        <p:grpSp>
          <p:nvGrpSpPr>
            <p:cNvPr id="5" name="Group 4"/>
            <p:cNvGrpSpPr/>
            <p:nvPr/>
          </p:nvGrpSpPr>
          <p:grpSpPr>
            <a:xfrm>
              <a:off x="781403" y="1537377"/>
              <a:ext cx="11349633" cy="2933117"/>
              <a:chOff x="3308349" y="22848888"/>
              <a:chExt cx="27485976" cy="5361892"/>
            </a:xfrm>
          </p:grpSpPr>
          <p:cxnSp>
            <p:nvCxnSpPr>
              <p:cNvPr id="201" name="Straight Connector 200"/>
              <p:cNvCxnSpPr/>
              <p:nvPr/>
            </p:nvCxnSpPr>
            <p:spPr bwMode="auto">
              <a:xfrm>
                <a:off x="3308349" y="28210780"/>
                <a:ext cx="2748597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auto">
              <a:xfrm>
                <a:off x="3308349" y="27138313"/>
                <a:ext cx="2748597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auto">
              <a:xfrm>
                <a:off x="3308349" y="24992013"/>
                <a:ext cx="27485976" cy="0"/>
              </a:xfrm>
              <a:prstGeom prst="line">
                <a:avLst/>
              </a:prstGeom>
              <a:gradFill flip="none" rotWithShape="1">
                <a:gsLst>
                  <a:gs pos="0">
                    <a:srgbClr val="03D4A8"/>
                  </a:gs>
                  <a:gs pos="25000">
                    <a:srgbClr val="21D6E0"/>
                  </a:gs>
                  <a:gs pos="75000">
                    <a:srgbClr val="0087E6"/>
                  </a:gs>
                  <a:gs pos="100000">
                    <a:srgbClr val="005CBF"/>
                  </a:gs>
                </a:gsLst>
                <a:lin ang="16200000" scaled="0"/>
                <a:tileRect/>
              </a:gradFill>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auto">
              <a:xfrm>
                <a:off x="3308349" y="23931563"/>
                <a:ext cx="27485976" cy="0"/>
              </a:xfrm>
              <a:prstGeom prst="line">
                <a:avLst/>
              </a:prstGeom>
              <a:gradFill flip="none" rotWithShape="1">
                <a:gsLst>
                  <a:gs pos="0">
                    <a:srgbClr val="03D4A8"/>
                  </a:gs>
                  <a:gs pos="25000">
                    <a:srgbClr val="21D6E0"/>
                  </a:gs>
                  <a:gs pos="75000">
                    <a:srgbClr val="0087E6"/>
                  </a:gs>
                  <a:gs pos="100000">
                    <a:srgbClr val="005CBF"/>
                  </a:gs>
                </a:gsLst>
                <a:lin ang="16200000" scaled="0"/>
                <a:tileRect/>
              </a:gradFill>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auto">
              <a:xfrm>
                <a:off x="3308349" y="22848888"/>
                <a:ext cx="27485976" cy="0"/>
              </a:xfrm>
              <a:prstGeom prst="line">
                <a:avLst/>
              </a:prstGeom>
              <a:gradFill flip="none" rotWithShape="1">
                <a:gsLst>
                  <a:gs pos="0">
                    <a:srgbClr val="03D4A8"/>
                  </a:gs>
                  <a:gs pos="25000">
                    <a:srgbClr val="21D6E0"/>
                  </a:gs>
                  <a:gs pos="75000">
                    <a:srgbClr val="0087E6"/>
                  </a:gs>
                  <a:gs pos="100000">
                    <a:srgbClr val="005CBF"/>
                  </a:gs>
                </a:gsLst>
                <a:lin ang="16200000" scaled="0"/>
                <a:tileRect/>
              </a:gradFill>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319728" y="4964256"/>
              <a:ext cx="10379485" cy="98983"/>
              <a:chOff x="2897888" y="26306636"/>
              <a:chExt cx="17858756" cy="170309"/>
            </a:xfrm>
          </p:grpSpPr>
          <p:cxnSp>
            <p:nvCxnSpPr>
              <p:cNvPr id="178" name="Straight Connector 177"/>
              <p:cNvCxnSpPr/>
              <p:nvPr/>
            </p:nvCxnSpPr>
            <p:spPr bwMode="auto">
              <a:xfrm>
                <a:off x="2897888"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bwMode="auto">
              <a:xfrm>
                <a:off x="3709650"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auto">
              <a:xfrm>
                <a:off x="4521412"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auto">
              <a:xfrm>
                <a:off x="5333174"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auto">
              <a:xfrm>
                <a:off x="6144936"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auto">
              <a:xfrm>
                <a:off x="6956698"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auto">
              <a:xfrm>
                <a:off x="7768460"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a:off x="8580222"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bwMode="auto">
              <a:xfrm>
                <a:off x="9391984"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auto">
              <a:xfrm>
                <a:off x="10203746"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auto">
              <a:xfrm>
                <a:off x="11015508"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auto">
              <a:xfrm>
                <a:off x="11827270"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auto">
              <a:xfrm>
                <a:off x="12639032"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bwMode="auto">
              <a:xfrm>
                <a:off x="13450794"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auto">
              <a:xfrm>
                <a:off x="14262556"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auto">
              <a:xfrm>
                <a:off x="20756644"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auto">
              <a:xfrm>
                <a:off x="15886080"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auto">
              <a:xfrm>
                <a:off x="16697842"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auto">
              <a:xfrm>
                <a:off x="17509604"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auto">
              <a:xfrm>
                <a:off x="18321366"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auto">
              <a:xfrm>
                <a:off x="19133128"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auto">
              <a:xfrm>
                <a:off x="19944890"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auto">
              <a:xfrm>
                <a:off x="15074318" y="26306636"/>
                <a:ext cx="0" cy="17030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Freeform 66"/>
            <p:cNvSpPr>
              <a:spLocks noChangeAspect="1"/>
            </p:cNvSpPr>
            <p:nvPr/>
          </p:nvSpPr>
          <p:spPr bwMode="auto">
            <a:xfrm>
              <a:off x="795825" y="1522306"/>
              <a:ext cx="11335211" cy="3544384"/>
            </a:xfrm>
            <a:custGeom>
              <a:avLst/>
              <a:gdLst>
                <a:gd name="T0" fmla="*/ 0 w 12396"/>
                <a:gd name="T1" fmla="*/ 0 h 3917"/>
                <a:gd name="T2" fmla="*/ 108330259 w 12396"/>
                <a:gd name="T3" fmla="*/ 2147483647 h 3917"/>
                <a:gd name="T4" fmla="*/ 2147483647 w 12396"/>
                <a:gd name="T5" fmla="*/ 2147483647 h 3917"/>
                <a:gd name="T6" fmla="*/ 2147483647 w 12396"/>
                <a:gd name="T7" fmla="*/ 2147483647 h 3917"/>
                <a:gd name="T8" fmla="*/ 0 60000 65536"/>
                <a:gd name="T9" fmla="*/ 0 60000 65536"/>
                <a:gd name="T10" fmla="*/ 0 60000 65536"/>
                <a:gd name="T11" fmla="*/ 0 60000 65536"/>
                <a:gd name="T12" fmla="*/ 0 w 12396"/>
                <a:gd name="T13" fmla="*/ 0 h 3917"/>
                <a:gd name="T14" fmla="*/ 12396 w 12396"/>
                <a:gd name="T15" fmla="*/ 3917 h 3917"/>
              </a:gdLst>
              <a:ahLst/>
              <a:cxnLst>
                <a:cxn ang="T8">
                  <a:pos x="T0" y="T1"/>
                </a:cxn>
                <a:cxn ang="T9">
                  <a:pos x="T2" y="T3"/>
                </a:cxn>
                <a:cxn ang="T10">
                  <a:pos x="T4" y="T5"/>
                </a:cxn>
                <a:cxn ang="T11">
                  <a:pos x="T6" y="T7"/>
                </a:cxn>
              </a:cxnLst>
              <a:rect l="T12" t="T13" r="T14" b="T15"/>
              <a:pathLst>
                <a:path w="12396" h="3917">
                  <a:moveTo>
                    <a:pt x="0" y="0"/>
                  </a:moveTo>
                  <a:cubicBezTo>
                    <a:pt x="2" y="657"/>
                    <a:pt x="0" y="3250"/>
                    <a:pt x="0" y="3913"/>
                  </a:cubicBezTo>
                  <a:cubicBezTo>
                    <a:pt x="6198" y="3917"/>
                    <a:pt x="11710" y="3913"/>
                    <a:pt x="12396" y="3913"/>
                  </a:cubicBezTo>
                </a:path>
              </a:pathLst>
            </a:custGeom>
            <a:noFill/>
            <a:ln w="38100" cap="rnd" cmpd="sng" algn="ctr">
              <a:solidFill>
                <a:schemeClr val="tx1"/>
              </a:solidFill>
              <a:prstDash val="solid"/>
              <a:round/>
              <a:headEnd/>
              <a:tailEnd/>
            </a:ln>
          </p:spPr>
          <p:txBody>
            <a:bodyPr anchor="ctr"/>
            <a:lstStyle/>
            <a:p>
              <a:endParaRPr lang="en-US" sz="1400"/>
            </a:p>
          </p:txBody>
        </p:sp>
        <p:grpSp>
          <p:nvGrpSpPr>
            <p:cNvPr id="206" name="Group 205"/>
            <p:cNvGrpSpPr/>
            <p:nvPr/>
          </p:nvGrpSpPr>
          <p:grpSpPr>
            <a:xfrm>
              <a:off x="446921" y="1390261"/>
              <a:ext cx="330540" cy="3818740"/>
              <a:chOff x="446921" y="1390261"/>
              <a:chExt cx="330540" cy="3818740"/>
            </a:xfrm>
          </p:grpSpPr>
          <p:sp>
            <p:nvSpPr>
              <p:cNvPr id="171" name="TextBox 1038"/>
              <p:cNvSpPr txBox="1">
                <a:spLocks noChangeAspect="1" noChangeArrowheads="1"/>
              </p:cNvSpPr>
              <p:nvPr/>
            </p:nvSpPr>
            <p:spPr bwMode="auto">
              <a:xfrm>
                <a:off x="501423" y="1390261"/>
                <a:ext cx="276038" cy="307777"/>
              </a:xfrm>
              <a:prstGeom prst="rect">
                <a:avLst/>
              </a:prstGeom>
              <a:noFill/>
              <a:ln w="9525">
                <a:noFill/>
                <a:miter lim="800000"/>
                <a:headEnd/>
                <a:tailEnd/>
              </a:ln>
            </p:spPr>
            <p:txBody>
              <a:bodyPr wrap="none">
                <a:spAutoFit/>
              </a:bodyPr>
              <a:lstStyle/>
              <a:p>
                <a:r>
                  <a:rPr lang="en-US" sz="1400" dirty="0">
                    <a:latin typeface="Calibri" pitchFamily="34" charset="0"/>
                  </a:rPr>
                  <a:t>6</a:t>
                </a:r>
              </a:p>
            </p:txBody>
          </p:sp>
          <p:sp>
            <p:nvSpPr>
              <p:cNvPr id="172" name="TextBox 245"/>
              <p:cNvSpPr txBox="1">
                <a:spLocks noChangeAspect="1" noChangeArrowheads="1"/>
              </p:cNvSpPr>
              <p:nvPr/>
            </p:nvSpPr>
            <p:spPr bwMode="auto">
              <a:xfrm>
                <a:off x="501423" y="1980737"/>
                <a:ext cx="276038" cy="307777"/>
              </a:xfrm>
              <a:prstGeom prst="rect">
                <a:avLst/>
              </a:prstGeom>
              <a:noFill/>
              <a:ln w="9525">
                <a:noFill/>
                <a:miter lim="800000"/>
                <a:headEnd/>
                <a:tailEnd/>
              </a:ln>
            </p:spPr>
            <p:txBody>
              <a:bodyPr wrap="none">
                <a:spAutoFit/>
              </a:bodyPr>
              <a:lstStyle/>
              <a:p>
                <a:r>
                  <a:rPr lang="en-US" sz="1400" dirty="0">
                    <a:latin typeface="Calibri" pitchFamily="34" charset="0"/>
                  </a:rPr>
                  <a:t>4</a:t>
                </a:r>
              </a:p>
            </p:txBody>
          </p:sp>
          <p:sp>
            <p:nvSpPr>
              <p:cNvPr id="173" name="TextBox 246"/>
              <p:cNvSpPr txBox="1">
                <a:spLocks noChangeAspect="1" noChangeArrowheads="1"/>
              </p:cNvSpPr>
              <p:nvPr/>
            </p:nvSpPr>
            <p:spPr bwMode="auto">
              <a:xfrm>
                <a:off x="501423" y="2565986"/>
                <a:ext cx="276038" cy="307777"/>
              </a:xfrm>
              <a:prstGeom prst="rect">
                <a:avLst/>
              </a:prstGeom>
              <a:noFill/>
              <a:ln w="9525">
                <a:noFill/>
                <a:miter lim="800000"/>
                <a:headEnd/>
                <a:tailEnd/>
              </a:ln>
            </p:spPr>
            <p:txBody>
              <a:bodyPr wrap="none">
                <a:spAutoFit/>
              </a:bodyPr>
              <a:lstStyle/>
              <a:p>
                <a:r>
                  <a:rPr lang="en-US" sz="1400" dirty="0">
                    <a:latin typeface="Calibri" pitchFamily="34" charset="0"/>
                  </a:rPr>
                  <a:t>2</a:t>
                </a:r>
              </a:p>
            </p:txBody>
          </p:sp>
          <p:sp>
            <p:nvSpPr>
              <p:cNvPr id="174" name="TextBox 247"/>
              <p:cNvSpPr txBox="1">
                <a:spLocks noChangeAspect="1" noChangeArrowheads="1"/>
              </p:cNvSpPr>
              <p:nvPr/>
            </p:nvSpPr>
            <p:spPr bwMode="auto">
              <a:xfrm>
                <a:off x="501423" y="3138275"/>
                <a:ext cx="276038" cy="307777"/>
              </a:xfrm>
              <a:prstGeom prst="rect">
                <a:avLst/>
              </a:prstGeom>
              <a:noFill/>
              <a:ln w="9525">
                <a:noFill/>
                <a:miter lim="800000"/>
                <a:headEnd/>
                <a:tailEnd/>
              </a:ln>
            </p:spPr>
            <p:txBody>
              <a:bodyPr wrap="none">
                <a:spAutoFit/>
              </a:bodyPr>
              <a:lstStyle/>
              <a:p>
                <a:r>
                  <a:rPr lang="en-US" sz="1400" dirty="0">
                    <a:latin typeface="Calibri" pitchFamily="34" charset="0"/>
                  </a:rPr>
                  <a:t>0</a:t>
                </a:r>
              </a:p>
            </p:txBody>
          </p:sp>
          <p:sp>
            <p:nvSpPr>
              <p:cNvPr id="175" name="TextBox 248"/>
              <p:cNvSpPr txBox="1">
                <a:spLocks noChangeAspect="1" noChangeArrowheads="1"/>
              </p:cNvSpPr>
              <p:nvPr/>
            </p:nvSpPr>
            <p:spPr bwMode="auto">
              <a:xfrm>
                <a:off x="446921" y="4901224"/>
                <a:ext cx="330540" cy="307777"/>
              </a:xfrm>
              <a:prstGeom prst="rect">
                <a:avLst/>
              </a:prstGeom>
              <a:noFill/>
              <a:ln w="9525">
                <a:noFill/>
                <a:miter lim="800000"/>
                <a:headEnd/>
                <a:tailEnd/>
              </a:ln>
            </p:spPr>
            <p:txBody>
              <a:bodyPr wrap="none">
                <a:spAutoFit/>
              </a:bodyPr>
              <a:lstStyle/>
              <a:p>
                <a:r>
                  <a:rPr lang="en-US" sz="1400" dirty="0">
                    <a:latin typeface="Calibri" pitchFamily="34" charset="0"/>
                  </a:rPr>
                  <a:t>-6</a:t>
                </a:r>
              </a:p>
            </p:txBody>
          </p:sp>
          <p:sp>
            <p:nvSpPr>
              <p:cNvPr id="176" name="TextBox 249"/>
              <p:cNvSpPr txBox="1">
                <a:spLocks noChangeAspect="1" noChangeArrowheads="1"/>
              </p:cNvSpPr>
              <p:nvPr/>
            </p:nvSpPr>
            <p:spPr bwMode="auto">
              <a:xfrm>
                <a:off x="446921" y="4326148"/>
                <a:ext cx="330540" cy="307777"/>
              </a:xfrm>
              <a:prstGeom prst="rect">
                <a:avLst/>
              </a:prstGeom>
              <a:noFill/>
              <a:ln w="9525">
                <a:noFill/>
                <a:miter lim="800000"/>
                <a:headEnd/>
                <a:tailEnd/>
              </a:ln>
            </p:spPr>
            <p:txBody>
              <a:bodyPr wrap="none">
                <a:spAutoFit/>
              </a:bodyPr>
              <a:lstStyle/>
              <a:p>
                <a:r>
                  <a:rPr lang="en-US" sz="1400" dirty="0">
                    <a:latin typeface="Calibri" pitchFamily="34" charset="0"/>
                  </a:rPr>
                  <a:t>-4</a:t>
                </a:r>
              </a:p>
            </p:txBody>
          </p:sp>
          <p:sp>
            <p:nvSpPr>
              <p:cNvPr id="177" name="TextBox 250"/>
              <p:cNvSpPr txBox="1">
                <a:spLocks noChangeAspect="1" noChangeArrowheads="1"/>
              </p:cNvSpPr>
              <p:nvPr/>
            </p:nvSpPr>
            <p:spPr bwMode="auto">
              <a:xfrm>
                <a:off x="446921" y="3736857"/>
                <a:ext cx="330540" cy="307777"/>
              </a:xfrm>
              <a:prstGeom prst="rect">
                <a:avLst/>
              </a:prstGeom>
              <a:noFill/>
              <a:ln w="9525">
                <a:noFill/>
                <a:miter lim="800000"/>
                <a:headEnd/>
                <a:tailEnd/>
              </a:ln>
            </p:spPr>
            <p:txBody>
              <a:bodyPr wrap="none">
                <a:spAutoFit/>
              </a:bodyPr>
              <a:lstStyle/>
              <a:p>
                <a:r>
                  <a:rPr lang="en-US" sz="1400" dirty="0">
                    <a:latin typeface="Calibri" pitchFamily="34" charset="0"/>
                  </a:rPr>
                  <a:t>-2</a:t>
                </a:r>
              </a:p>
            </p:txBody>
          </p:sp>
        </p:grpSp>
        <p:grpSp>
          <p:nvGrpSpPr>
            <p:cNvPr id="9" name="Group 8"/>
            <p:cNvGrpSpPr/>
            <p:nvPr/>
          </p:nvGrpSpPr>
          <p:grpSpPr>
            <a:xfrm>
              <a:off x="693861" y="5081363"/>
              <a:ext cx="11156047" cy="567828"/>
              <a:chOff x="1821033" y="26508128"/>
              <a:chExt cx="19194895" cy="976995"/>
            </a:xfrm>
          </p:grpSpPr>
          <p:sp>
            <p:nvSpPr>
              <p:cNvPr id="147" name="TextBox 252"/>
              <p:cNvSpPr txBox="1">
                <a:spLocks noChangeAspect="1" noChangeArrowheads="1"/>
              </p:cNvSpPr>
              <p:nvPr/>
            </p:nvSpPr>
            <p:spPr bwMode="auto">
              <a:xfrm rot="16200000">
                <a:off x="1612521" y="26716640"/>
                <a:ext cx="946579" cy="529556"/>
              </a:xfrm>
              <a:prstGeom prst="rect">
                <a:avLst/>
              </a:prstGeom>
              <a:noFill/>
              <a:ln w="9525">
                <a:noFill/>
                <a:miter lim="800000"/>
                <a:headEnd/>
                <a:tailEnd/>
              </a:ln>
            </p:spPr>
            <p:txBody>
              <a:bodyPr wrap="none">
                <a:spAutoFit/>
              </a:bodyPr>
              <a:lstStyle/>
              <a:p>
                <a:pPr algn="r"/>
                <a:r>
                  <a:rPr lang="en-US" sz="1400" dirty="0">
                    <a:latin typeface="Calibri" pitchFamily="34" charset="0"/>
                  </a:rPr>
                  <a:t>1895</a:t>
                </a:r>
              </a:p>
            </p:txBody>
          </p:sp>
          <p:sp>
            <p:nvSpPr>
              <p:cNvPr id="148" name="TextBox 253"/>
              <p:cNvSpPr txBox="1">
                <a:spLocks noChangeAspect="1" noChangeArrowheads="1"/>
              </p:cNvSpPr>
              <p:nvPr/>
            </p:nvSpPr>
            <p:spPr bwMode="auto">
              <a:xfrm rot="16200000">
                <a:off x="2416587" y="26739584"/>
                <a:ext cx="961522" cy="529556"/>
              </a:xfrm>
              <a:prstGeom prst="rect">
                <a:avLst/>
              </a:prstGeom>
              <a:noFill/>
              <a:ln w="9525">
                <a:noFill/>
                <a:miter lim="800000"/>
                <a:headEnd/>
                <a:tailEnd/>
              </a:ln>
            </p:spPr>
            <p:txBody>
              <a:bodyPr wrap="square">
                <a:spAutoFit/>
              </a:bodyPr>
              <a:lstStyle/>
              <a:p>
                <a:pPr algn="r"/>
                <a:r>
                  <a:rPr lang="en-US" sz="1400" dirty="0">
                    <a:latin typeface="Calibri" pitchFamily="34" charset="0"/>
                  </a:rPr>
                  <a:t>1900</a:t>
                </a:r>
              </a:p>
            </p:txBody>
          </p:sp>
          <p:sp>
            <p:nvSpPr>
              <p:cNvPr id="149" name="TextBox 254"/>
              <p:cNvSpPr txBox="1">
                <a:spLocks noChangeAspect="1" noChangeArrowheads="1"/>
              </p:cNvSpPr>
              <p:nvPr/>
            </p:nvSpPr>
            <p:spPr bwMode="auto">
              <a:xfrm rot="16200000">
                <a:off x="8916345"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1940</a:t>
                </a:r>
              </a:p>
            </p:txBody>
          </p:sp>
          <p:sp>
            <p:nvSpPr>
              <p:cNvPr id="150" name="TextBox 255"/>
              <p:cNvSpPr txBox="1">
                <a:spLocks noChangeAspect="1" noChangeArrowheads="1"/>
              </p:cNvSpPr>
              <p:nvPr/>
            </p:nvSpPr>
            <p:spPr bwMode="auto">
              <a:xfrm rot="16200000">
                <a:off x="8104810"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1935</a:t>
                </a:r>
              </a:p>
            </p:txBody>
          </p:sp>
          <p:sp>
            <p:nvSpPr>
              <p:cNvPr id="151" name="TextBox 256"/>
              <p:cNvSpPr txBox="1">
                <a:spLocks noChangeAspect="1" noChangeArrowheads="1"/>
              </p:cNvSpPr>
              <p:nvPr/>
            </p:nvSpPr>
            <p:spPr bwMode="auto">
              <a:xfrm rot="16200000">
                <a:off x="7293274"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1930</a:t>
                </a:r>
              </a:p>
            </p:txBody>
          </p:sp>
          <p:sp>
            <p:nvSpPr>
              <p:cNvPr id="152" name="TextBox 257"/>
              <p:cNvSpPr txBox="1">
                <a:spLocks noChangeAspect="1" noChangeArrowheads="1"/>
              </p:cNvSpPr>
              <p:nvPr/>
            </p:nvSpPr>
            <p:spPr bwMode="auto">
              <a:xfrm rot="16200000">
                <a:off x="6481737"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1925</a:t>
                </a:r>
              </a:p>
            </p:txBody>
          </p:sp>
          <p:sp>
            <p:nvSpPr>
              <p:cNvPr id="153" name="TextBox 258"/>
              <p:cNvSpPr txBox="1">
                <a:spLocks noChangeAspect="1" noChangeArrowheads="1"/>
              </p:cNvSpPr>
              <p:nvPr/>
            </p:nvSpPr>
            <p:spPr bwMode="auto">
              <a:xfrm rot="16200000">
                <a:off x="5670202"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1920</a:t>
                </a:r>
              </a:p>
            </p:txBody>
          </p:sp>
          <p:sp>
            <p:nvSpPr>
              <p:cNvPr id="154" name="TextBox 259"/>
              <p:cNvSpPr txBox="1">
                <a:spLocks noChangeAspect="1" noChangeArrowheads="1"/>
              </p:cNvSpPr>
              <p:nvPr/>
            </p:nvSpPr>
            <p:spPr bwMode="auto">
              <a:xfrm rot="16200000">
                <a:off x="4858665"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1915</a:t>
                </a:r>
              </a:p>
            </p:txBody>
          </p:sp>
          <p:sp>
            <p:nvSpPr>
              <p:cNvPr id="155" name="TextBox 260"/>
              <p:cNvSpPr txBox="1">
                <a:spLocks noChangeAspect="1" noChangeArrowheads="1"/>
              </p:cNvSpPr>
              <p:nvPr/>
            </p:nvSpPr>
            <p:spPr bwMode="auto">
              <a:xfrm rot="16200000">
                <a:off x="4047129" y="26716640"/>
                <a:ext cx="946580" cy="529556"/>
              </a:xfrm>
              <a:prstGeom prst="rect">
                <a:avLst/>
              </a:prstGeom>
              <a:noFill/>
              <a:ln w="9525">
                <a:noFill/>
                <a:miter lim="800000"/>
                <a:headEnd/>
                <a:tailEnd/>
              </a:ln>
            </p:spPr>
            <p:txBody>
              <a:bodyPr wrap="none">
                <a:spAutoFit/>
              </a:bodyPr>
              <a:lstStyle/>
              <a:p>
                <a:pPr algn="r"/>
                <a:r>
                  <a:rPr lang="en-US" sz="1400" dirty="0">
                    <a:latin typeface="Calibri" pitchFamily="34" charset="0"/>
                  </a:rPr>
                  <a:t>1910</a:t>
                </a:r>
              </a:p>
            </p:txBody>
          </p:sp>
          <p:sp>
            <p:nvSpPr>
              <p:cNvPr id="156" name="TextBox 261"/>
              <p:cNvSpPr txBox="1">
                <a:spLocks noChangeAspect="1" noChangeArrowheads="1"/>
              </p:cNvSpPr>
              <p:nvPr/>
            </p:nvSpPr>
            <p:spPr bwMode="auto">
              <a:xfrm rot="16200000">
                <a:off x="3235594"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1905</a:t>
                </a:r>
              </a:p>
            </p:txBody>
          </p:sp>
          <p:sp>
            <p:nvSpPr>
              <p:cNvPr id="157" name="TextBox 262"/>
              <p:cNvSpPr txBox="1">
                <a:spLocks noChangeAspect="1" noChangeArrowheads="1"/>
              </p:cNvSpPr>
              <p:nvPr/>
            </p:nvSpPr>
            <p:spPr bwMode="auto">
              <a:xfrm rot="16200000">
                <a:off x="17843241"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1995</a:t>
                </a:r>
              </a:p>
            </p:txBody>
          </p:sp>
          <p:sp>
            <p:nvSpPr>
              <p:cNvPr id="158" name="TextBox 263"/>
              <p:cNvSpPr txBox="1">
                <a:spLocks noChangeAspect="1" noChangeArrowheads="1"/>
              </p:cNvSpPr>
              <p:nvPr/>
            </p:nvSpPr>
            <p:spPr bwMode="auto">
              <a:xfrm rot="16200000">
                <a:off x="17031706"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1990</a:t>
                </a:r>
              </a:p>
            </p:txBody>
          </p:sp>
          <p:sp>
            <p:nvSpPr>
              <p:cNvPr id="159" name="TextBox 264"/>
              <p:cNvSpPr txBox="1">
                <a:spLocks noChangeAspect="1" noChangeArrowheads="1"/>
              </p:cNvSpPr>
              <p:nvPr/>
            </p:nvSpPr>
            <p:spPr bwMode="auto">
              <a:xfrm rot="16200000">
                <a:off x="16220170"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1985</a:t>
                </a:r>
              </a:p>
            </p:txBody>
          </p:sp>
          <p:sp>
            <p:nvSpPr>
              <p:cNvPr id="160" name="TextBox 265"/>
              <p:cNvSpPr txBox="1">
                <a:spLocks noChangeAspect="1" noChangeArrowheads="1"/>
              </p:cNvSpPr>
              <p:nvPr/>
            </p:nvSpPr>
            <p:spPr bwMode="auto">
              <a:xfrm rot="16200000">
                <a:off x="15408633"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1980</a:t>
                </a:r>
              </a:p>
            </p:txBody>
          </p:sp>
          <p:sp>
            <p:nvSpPr>
              <p:cNvPr id="161" name="TextBox 266"/>
              <p:cNvSpPr txBox="1">
                <a:spLocks noChangeAspect="1" noChangeArrowheads="1"/>
              </p:cNvSpPr>
              <p:nvPr/>
            </p:nvSpPr>
            <p:spPr bwMode="auto">
              <a:xfrm rot="16200000">
                <a:off x="14597098"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1975</a:t>
                </a:r>
              </a:p>
            </p:txBody>
          </p:sp>
          <p:sp>
            <p:nvSpPr>
              <p:cNvPr id="162" name="TextBox 267"/>
              <p:cNvSpPr txBox="1">
                <a:spLocks noChangeAspect="1" noChangeArrowheads="1"/>
              </p:cNvSpPr>
              <p:nvPr/>
            </p:nvSpPr>
            <p:spPr bwMode="auto">
              <a:xfrm rot="16200000">
                <a:off x="13785561"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1970</a:t>
                </a:r>
              </a:p>
            </p:txBody>
          </p:sp>
          <p:sp>
            <p:nvSpPr>
              <p:cNvPr id="163" name="TextBox 268"/>
              <p:cNvSpPr txBox="1">
                <a:spLocks noChangeAspect="1" noChangeArrowheads="1"/>
              </p:cNvSpPr>
              <p:nvPr/>
            </p:nvSpPr>
            <p:spPr bwMode="auto">
              <a:xfrm rot="16200000">
                <a:off x="12974025"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1965</a:t>
                </a:r>
              </a:p>
            </p:txBody>
          </p:sp>
          <p:sp>
            <p:nvSpPr>
              <p:cNvPr id="164" name="TextBox 269"/>
              <p:cNvSpPr txBox="1">
                <a:spLocks noChangeAspect="1" noChangeArrowheads="1"/>
              </p:cNvSpPr>
              <p:nvPr/>
            </p:nvSpPr>
            <p:spPr bwMode="auto">
              <a:xfrm rot="16200000">
                <a:off x="12162490"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1960</a:t>
                </a:r>
              </a:p>
            </p:txBody>
          </p:sp>
          <p:sp>
            <p:nvSpPr>
              <p:cNvPr id="165" name="TextBox 270"/>
              <p:cNvSpPr txBox="1">
                <a:spLocks noChangeAspect="1" noChangeArrowheads="1"/>
              </p:cNvSpPr>
              <p:nvPr/>
            </p:nvSpPr>
            <p:spPr bwMode="auto">
              <a:xfrm rot="16200000">
                <a:off x="11350953"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1955</a:t>
                </a:r>
              </a:p>
            </p:txBody>
          </p:sp>
          <p:sp>
            <p:nvSpPr>
              <p:cNvPr id="166" name="TextBox 271"/>
              <p:cNvSpPr txBox="1">
                <a:spLocks noChangeAspect="1" noChangeArrowheads="1"/>
              </p:cNvSpPr>
              <p:nvPr/>
            </p:nvSpPr>
            <p:spPr bwMode="auto">
              <a:xfrm rot="16200000">
                <a:off x="10539417"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1950</a:t>
                </a:r>
              </a:p>
            </p:txBody>
          </p:sp>
          <p:sp>
            <p:nvSpPr>
              <p:cNvPr id="167" name="TextBox 272"/>
              <p:cNvSpPr txBox="1">
                <a:spLocks noChangeAspect="1" noChangeArrowheads="1"/>
              </p:cNvSpPr>
              <p:nvPr/>
            </p:nvSpPr>
            <p:spPr bwMode="auto">
              <a:xfrm rot="16200000">
                <a:off x="9727882"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1945</a:t>
                </a:r>
              </a:p>
            </p:txBody>
          </p:sp>
          <p:sp>
            <p:nvSpPr>
              <p:cNvPr id="168" name="TextBox 273"/>
              <p:cNvSpPr txBox="1">
                <a:spLocks noChangeAspect="1" noChangeArrowheads="1"/>
              </p:cNvSpPr>
              <p:nvPr/>
            </p:nvSpPr>
            <p:spPr bwMode="auto">
              <a:xfrm rot="16200000">
                <a:off x="18654778"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2000</a:t>
                </a:r>
              </a:p>
            </p:txBody>
          </p:sp>
          <p:sp>
            <p:nvSpPr>
              <p:cNvPr id="169" name="TextBox 274"/>
              <p:cNvSpPr txBox="1">
                <a:spLocks noChangeAspect="1" noChangeArrowheads="1"/>
              </p:cNvSpPr>
              <p:nvPr/>
            </p:nvSpPr>
            <p:spPr bwMode="auto">
              <a:xfrm rot="16200000">
                <a:off x="19466313" y="26716640"/>
                <a:ext cx="946580" cy="529556"/>
              </a:xfrm>
              <a:prstGeom prst="rect">
                <a:avLst/>
              </a:prstGeom>
              <a:noFill/>
              <a:ln w="9525">
                <a:noFill/>
                <a:miter lim="800000"/>
                <a:headEnd/>
                <a:tailEnd/>
              </a:ln>
            </p:spPr>
            <p:txBody>
              <a:bodyPr wrap="none">
                <a:spAutoFit/>
              </a:bodyPr>
              <a:lstStyle/>
              <a:p>
                <a:pPr algn="r"/>
                <a:r>
                  <a:rPr lang="en-US" sz="1400">
                    <a:latin typeface="Calibri" pitchFamily="34" charset="0"/>
                  </a:rPr>
                  <a:t>2005</a:t>
                </a:r>
              </a:p>
            </p:txBody>
          </p:sp>
          <p:sp>
            <p:nvSpPr>
              <p:cNvPr id="170" name="TextBox 275"/>
              <p:cNvSpPr txBox="1">
                <a:spLocks noChangeAspect="1" noChangeArrowheads="1"/>
              </p:cNvSpPr>
              <p:nvPr/>
            </p:nvSpPr>
            <p:spPr bwMode="auto">
              <a:xfrm rot="16200000">
                <a:off x="20277860" y="26716640"/>
                <a:ext cx="946580" cy="529556"/>
              </a:xfrm>
              <a:prstGeom prst="rect">
                <a:avLst/>
              </a:prstGeom>
              <a:noFill/>
              <a:ln w="9525">
                <a:noFill/>
                <a:miter lim="800000"/>
                <a:headEnd/>
                <a:tailEnd/>
              </a:ln>
            </p:spPr>
            <p:txBody>
              <a:bodyPr wrap="none">
                <a:spAutoFit/>
              </a:bodyPr>
              <a:lstStyle/>
              <a:p>
                <a:pPr algn="r"/>
                <a:r>
                  <a:rPr lang="en-US" sz="1400" dirty="0">
                    <a:latin typeface="Calibri" pitchFamily="34" charset="0"/>
                  </a:rPr>
                  <a:t>2010</a:t>
                </a:r>
              </a:p>
            </p:txBody>
          </p:sp>
        </p:grpSp>
        <p:sp>
          <p:nvSpPr>
            <p:cNvPr id="10" name="TextBox 230"/>
            <p:cNvSpPr txBox="1">
              <a:spLocks noChangeAspect="1" noChangeArrowheads="1"/>
            </p:cNvSpPr>
            <p:nvPr/>
          </p:nvSpPr>
          <p:spPr bwMode="auto">
            <a:xfrm rot="16200000">
              <a:off x="-1385831" y="3096738"/>
              <a:ext cx="3303661" cy="400110"/>
            </a:xfrm>
            <a:prstGeom prst="rect">
              <a:avLst/>
            </a:prstGeom>
            <a:noFill/>
            <a:ln w="9525">
              <a:noFill/>
              <a:miter lim="800000"/>
              <a:headEnd/>
              <a:tailEnd/>
            </a:ln>
          </p:spPr>
          <p:txBody>
            <a:bodyPr wrap="none">
              <a:spAutoFit/>
            </a:bodyPr>
            <a:lstStyle/>
            <a:p>
              <a:r>
                <a:rPr lang="en-US" sz="2000" dirty="0">
                  <a:latin typeface="Calibri" pitchFamily="34" charset="0"/>
                </a:rPr>
                <a:t>Palmer drought severity index</a:t>
              </a:r>
            </a:p>
          </p:txBody>
        </p:sp>
        <p:sp>
          <p:nvSpPr>
            <p:cNvPr id="11" name="TextBox 1048"/>
            <p:cNvSpPr txBox="1">
              <a:spLocks noChangeAspect="1" noChangeArrowheads="1"/>
            </p:cNvSpPr>
            <p:nvPr/>
          </p:nvSpPr>
          <p:spPr bwMode="auto">
            <a:xfrm>
              <a:off x="7631563" y="3728850"/>
              <a:ext cx="1532214" cy="307777"/>
            </a:xfrm>
            <a:prstGeom prst="rect">
              <a:avLst/>
            </a:prstGeom>
            <a:solidFill>
              <a:schemeClr val="bg1"/>
            </a:solidFill>
            <a:ln w="9525">
              <a:noFill/>
              <a:miter lim="800000"/>
              <a:headEnd/>
              <a:tailEnd/>
            </a:ln>
          </p:spPr>
          <p:txBody>
            <a:bodyPr wrap="none">
              <a:spAutoFit/>
            </a:bodyPr>
            <a:lstStyle/>
            <a:p>
              <a:r>
                <a:rPr lang="en-US" sz="1400" dirty="0">
                  <a:solidFill>
                    <a:srgbClr val="FF9900"/>
                  </a:solidFill>
                  <a:cs typeface="Arial" charset="0"/>
                </a:rPr>
                <a:t>Moderate drought</a:t>
              </a:r>
            </a:p>
          </p:txBody>
        </p:sp>
        <p:sp>
          <p:nvSpPr>
            <p:cNvPr id="12" name="TextBox 280"/>
            <p:cNvSpPr txBox="1">
              <a:spLocks noChangeAspect="1" noChangeArrowheads="1"/>
            </p:cNvSpPr>
            <p:nvPr/>
          </p:nvSpPr>
          <p:spPr bwMode="auto">
            <a:xfrm>
              <a:off x="7684333" y="4316194"/>
              <a:ext cx="1417376" cy="307777"/>
            </a:xfrm>
            <a:prstGeom prst="rect">
              <a:avLst/>
            </a:prstGeom>
            <a:solidFill>
              <a:schemeClr val="bg1"/>
            </a:solidFill>
            <a:ln w="9525">
              <a:noFill/>
              <a:miter lim="800000"/>
              <a:headEnd/>
              <a:tailEnd/>
            </a:ln>
          </p:spPr>
          <p:txBody>
            <a:bodyPr wrap="none">
              <a:spAutoFit/>
            </a:bodyPr>
            <a:lstStyle/>
            <a:p>
              <a:r>
                <a:rPr lang="en-US" sz="1400" dirty="0">
                  <a:solidFill>
                    <a:srgbClr val="C00000"/>
                  </a:solidFill>
                  <a:cs typeface="Arial" charset="0"/>
                </a:rPr>
                <a:t>Extreme drought</a:t>
              </a:r>
            </a:p>
          </p:txBody>
        </p:sp>
        <p:sp>
          <p:nvSpPr>
            <p:cNvPr id="13" name="TextBox 281"/>
            <p:cNvSpPr txBox="1">
              <a:spLocks noChangeAspect="1" noChangeArrowheads="1"/>
            </p:cNvSpPr>
            <p:nvPr/>
          </p:nvSpPr>
          <p:spPr bwMode="auto">
            <a:xfrm>
              <a:off x="6463431" y="1978546"/>
              <a:ext cx="1336776" cy="307777"/>
            </a:xfrm>
            <a:prstGeom prst="rect">
              <a:avLst/>
            </a:prstGeom>
            <a:solidFill>
              <a:schemeClr val="bg1"/>
            </a:solidFill>
            <a:ln w="9525">
              <a:noFill/>
              <a:miter lim="800000"/>
              <a:headEnd/>
              <a:tailEnd/>
            </a:ln>
          </p:spPr>
          <p:txBody>
            <a:bodyPr wrap="none">
              <a:spAutoFit/>
            </a:bodyPr>
            <a:lstStyle/>
            <a:p>
              <a:r>
                <a:rPr lang="en-US" sz="1400" dirty="0">
                  <a:solidFill>
                    <a:srgbClr val="0066CC"/>
                  </a:solidFill>
                  <a:cs typeface="Arial" charset="0"/>
                </a:rPr>
                <a:t>Extreme rainfall</a:t>
              </a:r>
            </a:p>
          </p:txBody>
        </p:sp>
        <p:sp>
          <p:nvSpPr>
            <p:cNvPr id="14" name="TextBox 5"/>
            <p:cNvSpPr txBox="1">
              <a:spLocks noChangeAspect="1" noChangeArrowheads="1"/>
            </p:cNvSpPr>
            <p:nvPr/>
          </p:nvSpPr>
          <p:spPr bwMode="auto">
            <a:xfrm>
              <a:off x="10263673" y="4196840"/>
              <a:ext cx="1928327" cy="523220"/>
            </a:xfrm>
            <a:prstGeom prst="rect">
              <a:avLst/>
            </a:prstGeom>
            <a:noFill/>
            <a:ln w="9525">
              <a:noFill/>
              <a:miter lim="800000"/>
              <a:headEnd/>
              <a:tailEnd/>
            </a:ln>
          </p:spPr>
          <p:txBody>
            <a:bodyPr wrap="square">
              <a:spAutoFit/>
            </a:bodyPr>
            <a:lstStyle/>
            <a:p>
              <a:pPr algn="ctr"/>
              <a:r>
                <a:rPr lang="en-US" sz="1400" dirty="0">
                  <a:solidFill>
                    <a:srgbClr val="C00000"/>
                  </a:solidFill>
                </a:rPr>
                <a:t>2012 drought</a:t>
              </a:r>
            </a:p>
            <a:p>
              <a:pPr algn="ctr"/>
              <a:r>
                <a:rPr lang="en-US" sz="1400" dirty="0">
                  <a:solidFill>
                    <a:srgbClr val="C00000"/>
                  </a:solidFill>
                </a:rPr>
                <a:t>(23.2” rain &amp; 57.3</a:t>
              </a:r>
              <a:r>
                <a:rPr lang="en-US" sz="1400" baseline="30000" dirty="0">
                  <a:solidFill>
                    <a:srgbClr val="C00000"/>
                  </a:solidFill>
                </a:rPr>
                <a:t>o</a:t>
              </a:r>
              <a:r>
                <a:rPr lang="en-US" sz="1400" dirty="0">
                  <a:solidFill>
                    <a:srgbClr val="C00000"/>
                  </a:solidFill>
                </a:rPr>
                <a:t>F)</a:t>
              </a:r>
            </a:p>
          </p:txBody>
        </p:sp>
        <p:sp>
          <p:nvSpPr>
            <p:cNvPr id="15" name="TextBox 295"/>
            <p:cNvSpPr txBox="1">
              <a:spLocks noChangeAspect="1" noChangeArrowheads="1"/>
            </p:cNvSpPr>
            <p:nvPr/>
          </p:nvSpPr>
          <p:spPr bwMode="auto">
            <a:xfrm>
              <a:off x="10287644" y="1680213"/>
              <a:ext cx="1767195" cy="523220"/>
            </a:xfrm>
            <a:prstGeom prst="rect">
              <a:avLst/>
            </a:prstGeom>
            <a:noFill/>
            <a:ln w="9525">
              <a:noFill/>
              <a:miter lim="800000"/>
              <a:headEnd/>
              <a:tailEnd/>
            </a:ln>
          </p:spPr>
          <p:txBody>
            <a:bodyPr wrap="square">
              <a:spAutoFit/>
            </a:bodyPr>
            <a:lstStyle/>
            <a:p>
              <a:pPr algn="ctr"/>
              <a:r>
                <a:rPr lang="en-US" sz="1400" dirty="0">
                  <a:solidFill>
                    <a:srgbClr val="0033CC"/>
                  </a:solidFill>
                </a:rPr>
                <a:t>1993 Flood</a:t>
              </a:r>
            </a:p>
            <a:p>
              <a:pPr algn="ctr"/>
              <a:r>
                <a:rPr lang="en-US" sz="1400" dirty="0">
                  <a:solidFill>
                    <a:srgbClr val="0033CC"/>
                  </a:solidFill>
                </a:rPr>
                <a:t>(52.4” rain &amp; 50.9</a:t>
              </a:r>
              <a:r>
                <a:rPr lang="en-US" sz="1400" baseline="30000" dirty="0">
                  <a:solidFill>
                    <a:srgbClr val="0033CC"/>
                  </a:solidFill>
                </a:rPr>
                <a:t>o</a:t>
              </a:r>
              <a:r>
                <a:rPr lang="en-US" sz="1400" dirty="0">
                  <a:solidFill>
                    <a:srgbClr val="0033CC"/>
                  </a:solidFill>
                </a:rPr>
                <a:t>F)</a:t>
              </a:r>
            </a:p>
          </p:txBody>
        </p:sp>
        <p:sp>
          <p:nvSpPr>
            <p:cNvPr id="16" name="TextBox 301"/>
            <p:cNvSpPr txBox="1">
              <a:spLocks noChangeAspect="1" noChangeArrowheads="1"/>
            </p:cNvSpPr>
            <p:nvPr/>
          </p:nvSpPr>
          <p:spPr bwMode="auto">
            <a:xfrm>
              <a:off x="4331970" y="1516739"/>
              <a:ext cx="1741141" cy="523220"/>
            </a:xfrm>
            <a:prstGeom prst="rect">
              <a:avLst/>
            </a:prstGeom>
            <a:noFill/>
            <a:ln w="9525">
              <a:noFill/>
              <a:miter lim="800000"/>
              <a:headEnd/>
              <a:tailEnd/>
            </a:ln>
          </p:spPr>
          <p:txBody>
            <a:bodyPr wrap="square">
              <a:spAutoFit/>
            </a:bodyPr>
            <a:lstStyle/>
            <a:p>
              <a:pPr algn="ctr"/>
              <a:r>
                <a:rPr lang="en-US" sz="1400" dirty="0">
                  <a:solidFill>
                    <a:srgbClr val="0033CC"/>
                  </a:solidFill>
                </a:rPr>
                <a:t>1951 Flood</a:t>
              </a:r>
            </a:p>
            <a:p>
              <a:pPr algn="ctr"/>
              <a:r>
                <a:rPr lang="en-US" sz="1400" dirty="0">
                  <a:solidFill>
                    <a:srgbClr val="0033CC"/>
                  </a:solidFill>
                </a:rPr>
                <a:t>(53.1” rain &amp; 50.2</a:t>
              </a:r>
              <a:r>
                <a:rPr lang="en-US" sz="1400" baseline="30000" dirty="0">
                  <a:solidFill>
                    <a:srgbClr val="0033CC"/>
                  </a:solidFill>
                </a:rPr>
                <a:t>o</a:t>
              </a:r>
              <a:r>
                <a:rPr lang="en-US" sz="1400" dirty="0">
                  <a:solidFill>
                    <a:srgbClr val="0033CC"/>
                  </a:solidFill>
                </a:rPr>
                <a:t>F)</a:t>
              </a:r>
            </a:p>
          </p:txBody>
        </p:sp>
        <p:sp>
          <p:nvSpPr>
            <p:cNvPr id="17" name="TextBox 315"/>
            <p:cNvSpPr txBox="1">
              <a:spLocks noChangeAspect="1" noChangeArrowheads="1"/>
            </p:cNvSpPr>
            <p:nvPr/>
          </p:nvSpPr>
          <p:spPr bwMode="auto">
            <a:xfrm>
              <a:off x="4613826" y="4288548"/>
              <a:ext cx="1740320" cy="523220"/>
            </a:xfrm>
            <a:prstGeom prst="rect">
              <a:avLst/>
            </a:prstGeom>
            <a:noFill/>
            <a:ln w="9525">
              <a:noFill/>
              <a:miter lim="800000"/>
              <a:headEnd/>
              <a:tailEnd/>
            </a:ln>
          </p:spPr>
          <p:txBody>
            <a:bodyPr wrap="square">
              <a:spAutoFit/>
            </a:bodyPr>
            <a:lstStyle/>
            <a:p>
              <a:pPr algn="ctr"/>
              <a:r>
                <a:rPr lang="en-US" sz="1400" dirty="0">
                  <a:solidFill>
                    <a:srgbClr val="C00000"/>
                  </a:solidFill>
                </a:rPr>
                <a:t>1956 drought</a:t>
              </a:r>
            </a:p>
            <a:p>
              <a:pPr algn="ctr"/>
              <a:r>
                <a:rPr lang="en-US" sz="1400" dirty="0">
                  <a:solidFill>
                    <a:srgbClr val="C00000"/>
                  </a:solidFill>
                </a:rPr>
                <a:t>(21.5” rain &amp; 54.5</a:t>
              </a:r>
              <a:r>
                <a:rPr lang="en-US" sz="1400" baseline="30000" dirty="0">
                  <a:solidFill>
                    <a:srgbClr val="C00000"/>
                  </a:solidFill>
                </a:rPr>
                <a:t>o</a:t>
              </a:r>
              <a:r>
                <a:rPr lang="en-US" sz="1400" dirty="0">
                  <a:solidFill>
                    <a:srgbClr val="C00000"/>
                  </a:solidFill>
                </a:rPr>
                <a:t>F)</a:t>
              </a:r>
            </a:p>
          </p:txBody>
        </p:sp>
        <p:sp>
          <p:nvSpPr>
            <p:cNvPr id="18" name="TextBox 322"/>
            <p:cNvSpPr txBox="1">
              <a:spLocks noChangeAspect="1" noChangeArrowheads="1"/>
            </p:cNvSpPr>
            <p:nvPr/>
          </p:nvSpPr>
          <p:spPr bwMode="auto">
            <a:xfrm>
              <a:off x="2547257" y="4012218"/>
              <a:ext cx="1740527" cy="523220"/>
            </a:xfrm>
            <a:prstGeom prst="rect">
              <a:avLst/>
            </a:prstGeom>
            <a:noFill/>
            <a:ln w="9525">
              <a:noFill/>
              <a:miter lim="800000"/>
              <a:headEnd/>
              <a:tailEnd/>
            </a:ln>
          </p:spPr>
          <p:txBody>
            <a:bodyPr wrap="square">
              <a:spAutoFit/>
            </a:bodyPr>
            <a:lstStyle/>
            <a:p>
              <a:pPr algn="ctr"/>
              <a:r>
                <a:rPr lang="en-US" sz="1400" dirty="0">
                  <a:solidFill>
                    <a:srgbClr val="C00000"/>
                  </a:solidFill>
                </a:rPr>
                <a:t>1934 drought</a:t>
              </a:r>
            </a:p>
            <a:p>
              <a:pPr algn="ctr"/>
              <a:r>
                <a:rPr lang="en-US" sz="1400" dirty="0">
                  <a:solidFill>
                    <a:srgbClr val="C00000"/>
                  </a:solidFill>
                </a:rPr>
                <a:t>(22.8” rain &amp; 56.4</a:t>
              </a:r>
              <a:r>
                <a:rPr lang="en-US" sz="1400" baseline="30000" dirty="0">
                  <a:solidFill>
                    <a:srgbClr val="C00000"/>
                  </a:solidFill>
                </a:rPr>
                <a:t>o</a:t>
              </a:r>
              <a:r>
                <a:rPr lang="en-US" sz="1400" dirty="0">
                  <a:solidFill>
                    <a:srgbClr val="C00000"/>
                  </a:solidFill>
                </a:rPr>
                <a:t>F)</a:t>
              </a:r>
            </a:p>
          </p:txBody>
        </p:sp>
        <p:sp>
          <p:nvSpPr>
            <p:cNvPr id="19" name="Line 285"/>
            <p:cNvSpPr>
              <a:spLocks noChangeShapeType="1"/>
            </p:cNvSpPr>
            <p:nvPr/>
          </p:nvSpPr>
          <p:spPr bwMode="auto">
            <a:xfrm>
              <a:off x="5645049" y="2015767"/>
              <a:ext cx="425431" cy="268762"/>
            </a:xfrm>
            <a:prstGeom prst="line">
              <a:avLst/>
            </a:prstGeom>
            <a:noFill/>
            <a:ln w="38100" cap="rnd">
              <a:solidFill>
                <a:srgbClr val="0033CC"/>
              </a:solidFill>
              <a:round/>
              <a:headEnd/>
              <a:tailEnd type="arrow" w="med" len="med"/>
            </a:ln>
          </p:spPr>
          <p:txBody>
            <a:bodyPr/>
            <a:lstStyle/>
            <a:p>
              <a:endParaRPr lang="en-US" sz="1400"/>
            </a:p>
          </p:txBody>
        </p:sp>
        <p:sp>
          <p:nvSpPr>
            <p:cNvPr id="20" name="Line 286"/>
            <p:cNvSpPr>
              <a:spLocks noChangeShapeType="1"/>
            </p:cNvSpPr>
            <p:nvPr/>
          </p:nvSpPr>
          <p:spPr bwMode="auto">
            <a:xfrm flipH="1" flipV="1">
              <a:off x="10175987" y="1762297"/>
              <a:ext cx="456240" cy="94394"/>
            </a:xfrm>
            <a:prstGeom prst="line">
              <a:avLst/>
            </a:prstGeom>
            <a:noFill/>
            <a:ln w="38100" cap="rnd">
              <a:solidFill>
                <a:srgbClr val="0033CC"/>
              </a:solidFill>
              <a:round/>
              <a:headEnd/>
              <a:tailEnd type="arrow" w="med" len="med"/>
            </a:ln>
          </p:spPr>
          <p:txBody>
            <a:bodyPr/>
            <a:lstStyle/>
            <a:p>
              <a:endParaRPr lang="en-US" sz="1400"/>
            </a:p>
          </p:txBody>
        </p:sp>
        <p:sp>
          <p:nvSpPr>
            <p:cNvPr id="21" name="Line 288"/>
            <p:cNvSpPr>
              <a:spLocks noChangeShapeType="1"/>
            </p:cNvSpPr>
            <p:nvPr/>
          </p:nvSpPr>
          <p:spPr bwMode="auto">
            <a:xfrm flipV="1">
              <a:off x="11523306" y="3860225"/>
              <a:ext cx="291035" cy="366541"/>
            </a:xfrm>
            <a:prstGeom prst="line">
              <a:avLst/>
            </a:prstGeom>
            <a:noFill/>
            <a:ln w="38100" cap="rnd">
              <a:solidFill>
                <a:srgbClr val="A50021"/>
              </a:solidFill>
              <a:round/>
              <a:headEnd/>
              <a:tailEnd type="arrow" w="med" len="med"/>
            </a:ln>
          </p:spPr>
          <p:txBody>
            <a:bodyPr/>
            <a:lstStyle/>
            <a:p>
              <a:endParaRPr lang="en-US" sz="1400"/>
            </a:p>
          </p:txBody>
        </p:sp>
        <p:sp>
          <p:nvSpPr>
            <p:cNvPr id="22" name="Line 289"/>
            <p:cNvSpPr>
              <a:spLocks noChangeShapeType="1"/>
            </p:cNvSpPr>
            <p:nvPr/>
          </p:nvSpPr>
          <p:spPr bwMode="auto">
            <a:xfrm flipV="1">
              <a:off x="6061958" y="4605205"/>
              <a:ext cx="471973" cy="62929"/>
            </a:xfrm>
            <a:prstGeom prst="line">
              <a:avLst/>
            </a:prstGeom>
            <a:noFill/>
            <a:ln w="38100" cap="rnd">
              <a:solidFill>
                <a:srgbClr val="A50021"/>
              </a:solidFill>
              <a:round/>
              <a:headEnd/>
              <a:tailEnd type="arrow" w="med" len="med"/>
            </a:ln>
          </p:spPr>
          <p:txBody>
            <a:bodyPr/>
            <a:lstStyle/>
            <a:p>
              <a:endParaRPr lang="en-US" sz="1400"/>
            </a:p>
          </p:txBody>
        </p:sp>
        <p:sp>
          <p:nvSpPr>
            <p:cNvPr id="23" name="Line 290"/>
            <p:cNvSpPr>
              <a:spLocks noChangeShapeType="1"/>
            </p:cNvSpPr>
            <p:nvPr/>
          </p:nvSpPr>
          <p:spPr bwMode="auto">
            <a:xfrm>
              <a:off x="3953495" y="4511133"/>
              <a:ext cx="502302" cy="248781"/>
            </a:xfrm>
            <a:prstGeom prst="line">
              <a:avLst/>
            </a:prstGeom>
            <a:noFill/>
            <a:ln w="38100" cap="rnd">
              <a:solidFill>
                <a:srgbClr val="A50021"/>
              </a:solidFill>
              <a:round/>
              <a:headEnd/>
              <a:tailEnd type="arrow" w="med" len="med"/>
            </a:ln>
          </p:spPr>
          <p:txBody>
            <a:bodyPr/>
            <a:lstStyle/>
            <a:p>
              <a:endParaRPr lang="en-US" sz="1400"/>
            </a:p>
          </p:txBody>
        </p:sp>
        <p:grpSp>
          <p:nvGrpSpPr>
            <p:cNvPr id="24" name="Group 23"/>
            <p:cNvGrpSpPr/>
            <p:nvPr/>
          </p:nvGrpSpPr>
          <p:grpSpPr>
            <a:xfrm>
              <a:off x="904692" y="1677399"/>
              <a:ext cx="10834714" cy="1607011"/>
              <a:chOff x="2183785" y="21146627"/>
              <a:chExt cx="18642015" cy="2764994"/>
            </a:xfrm>
            <a:gradFill>
              <a:gsLst>
                <a:gs pos="0">
                  <a:srgbClr val="03D4A8"/>
                </a:gs>
                <a:gs pos="22000">
                  <a:srgbClr val="21D6E0"/>
                </a:gs>
                <a:gs pos="58000">
                  <a:srgbClr val="0087E6"/>
                </a:gs>
                <a:gs pos="93000">
                  <a:srgbClr val="005CBF"/>
                </a:gs>
              </a:gsLst>
              <a:lin ang="16200000" scaled="0"/>
            </a:gradFill>
          </p:grpSpPr>
          <p:sp>
            <p:nvSpPr>
              <p:cNvPr id="78" name="Rectangle 77"/>
              <p:cNvSpPr/>
              <p:nvPr/>
            </p:nvSpPr>
            <p:spPr bwMode="auto">
              <a:xfrm>
                <a:off x="2183785" y="23253490"/>
                <a:ext cx="161503" cy="658131"/>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9" name="Rectangle 78"/>
              <p:cNvSpPr/>
              <p:nvPr/>
            </p:nvSpPr>
            <p:spPr bwMode="auto">
              <a:xfrm>
                <a:off x="2345888" y="23765832"/>
                <a:ext cx="161503" cy="14578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0" name="Rectangle 79"/>
              <p:cNvSpPr/>
              <p:nvPr/>
            </p:nvSpPr>
            <p:spPr bwMode="auto">
              <a:xfrm>
                <a:off x="2507992" y="23264772"/>
                <a:ext cx="161503" cy="64684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1" name="Rectangle 80"/>
              <p:cNvSpPr/>
              <p:nvPr/>
            </p:nvSpPr>
            <p:spPr bwMode="auto">
              <a:xfrm>
                <a:off x="2832215" y="23535746"/>
                <a:ext cx="161503" cy="37587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2" name="Rectangle 81"/>
              <p:cNvSpPr/>
              <p:nvPr/>
            </p:nvSpPr>
            <p:spPr bwMode="auto">
              <a:xfrm>
                <a:off x="3318541" y="21909070"/>
                <a:ext cx="161503" cy="2002551"/>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3" name="Rectangle 82"/>
              <p:cNvSpPr/>
              <p:nvPr/>
            </p:nvSpPr>
            <p:spPr bwMode="auto">
              <a:xfrm>
                <a:off x="3480645" y="21956441"/>
                <a:ext cx="161503" cy="1955180"/>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4" name="Rectangle 83"/>
              <p:cNvSpPr/>
              <p:nvPr/>
            </p:nvSpPr>
            <p:spPr bwMode="auto">
              <a:xfrm>
                <a:off x="3642748" y="22748208"/>
                <a:ext cx="161503" cy="1163413"/>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5" name="Rectangle 84"/>
              <p:cNvSpPr/>
              <p:nvPr/>
            </p:nvSpPr>
            <p:spPr bwMode="auto">
              <a:xfrm>
                <a:off x="3804852" y="23745247"/>
                <a:ext cx="161503" cy="16637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6" name="Rectangle 85"/>
              <p:cNvSpPr/>
              <p:nvPr/>
            </p:nvSpPr>
            <p:spPr bwMode="auto">
              <a:xfrm>
                <a:off x="3966956" y="23879139"/>
                <a:ext cx="161503" cy="3248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7" name="Rectangle 86"/>
              <p:cNvSpPr/>
              <p:nvPr/>
            </p:nvSpPr>
            <p:spPr bwMode="auto">
              <a:xfrm>
                <a:off x="4129059" y="22971525"/>
                <a:ext cx="161503" cy="94009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8" name="Rectangle 87"/>
              <p:cNvSpPr/>
              <p:nvPr/>
            </p:nvSpPr>
            <p:spPr bwMode="auto">
              <a:xfrm>
                <a:off x="4291163" y="22558722"/>
                <a:ext cx="161503" cy="135289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89" name="Rectangle 88"/>
              <p:cNvSpPr/>
              <p:nvPr/>
            </p:nvSpPr>
            <p:spPr bwMode="auto">
              <a:xfrm>
                <a:off x="5263847" y="22488796"/>
                <a:ext cx="161503" cy="142282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0" name="Rectangle 89"/>
              <p:cNvSpPr/>
              <p:nvPr/>
            </p:nvSpPr>
            <p:spPr bwMode="auto">
              <a:xfrm>
                <a:off x="5425950" y="23463279"/>
                <a:ext cx="161503" cy="44834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1" name="Rectangle 90"/>
              <p:cNvSpPr/>
              <p:nvPr/>
            </p:nvSpPr>
            <p:spPr bwMode="auto">
              <a:xfrm>
                <a:off x="5912292" y="23879139"/>
                <a:ext cx="161503" cy="3248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2" name="Rectangle 91"/>
              <p:cNvSpPr/>
              <p:nvPr/>
            </p:nvSpPr>
            <p:spPr bwMode="auto">
              <a:xfrm>
                <a:off x="6560738" y="23864797"/>
                <a:ext cx="161503" cy="4682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3" name="Rectangle 92"/>
              <p:cNvSpPr/>
              <p:nvPr/>
            </p:nvSpPr>
            <p:spPr bwMode="auto">
              <a:xfrm>
                <a:off x="6722842" y="23879139"/>
                <a:ext cx="161503" cy="3248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4" name="Rectangle 93"/>
              <p:cNvSpPr/>
              <p:nvPr/>
            </p:nvSpPr>
            <p:spPr bwMode="auto">
              <a:xfrm>
                <a:off x="7209183" y="22639929"/>
                <a:ext cx="161503" cy="127169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5" name="Rectangle 94"/>
              <p:cNvSpPr/>
              <p:nvPr/>
            </p:nvSpPr>
            <p:spPr bwMode="auto">
              <a:xfrm>
                <a:off x="7371287" y="22874526"/>
                <a:ext cx="161503" cy="103709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6" name="Rectangle 95"/>
              <p:cNvSpPr/>
              <p:nvPr/>
            </p:nvSpPr>
            <p:spPr bwMode="auto">
              <a:xfrm>
                <a:off x="7533391" y="23052732"/>
                <a:ext cx="161503" cy="85888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7" name="Rectangle 96"/>
              <p:cNvSpPr/>
              <p:nvPr/>
            </p:nvSpPr>
            <p:spPr bwMode="auto">
              <a:xfrm>
                <a:off x="9640908" y="22926409"/>
                <a:ext cx="161503" cy="98521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8" name="Rectangle 97"/>
              <p:cNvSpPr/>
              <p:nvPr/>
            </p:nvSpPr>
            <p:spPr bwMode="auto">
              <a:xfrm>
                <a:off x="9803012" y="23812917"/>
                <a:ext cx="161503" cy="9870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99" name="Rectangle 98"/>
              <p:cNvSpPr/>
              <p:nvPr/>
            </p:nvSpPr>
            <p:spPr bwMode="auto">
              <a:xfrm>
                <a:off x="9965116" y="23050475"/>
                <a:ext cx="161503" cy="86114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0" name="Rectangle 99"/>
              <p:cNvSpPr/>
              <p:nvPr/>
            </p:nvSpPr>
            <p:spPr bwMode="auto">
              <a:xfrm>
                <a:off x="10127219" y="22876783"/>
                <a:ext cx="161503" cy="1034838"/>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1" name="Rectangle 100"/>
              <p:cNvSpPr/>
              <p:nvPr/>
            </p:nvSpPr>
            <p:spPr bwMode="auto">
              <a:xfrm>
                <a:off x="10613546" y="23878333"/>
                <a:ext cx="161503" cy="33288"/>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2" name="Rectangle 101"/>
              <p:cNvSpPr/>
              <p:nvPr/>
            </p:nvSpPr>
            <p:spPr bwMode="auto">
              <a:xfrm>
                <a:off x="10775649" y="23237701"/>
                <a:ext cx="161503" cy="673920"/>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3" name="Rectangle 102"/>
              <p:cNvSpPr/>
              <p:nvPr/>
            </p:nvSpPr>
            <p:spPr bwMode="auto">
              <a:xfrm>
                <a:off x="10937753" y="23603134"/>
                <a:ext cx="161503" cy="308487"/>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4" name="Rectangle 103"/>
              <p:cNvSpPr/>
              <p:nvPr/>
            </p:nvSpPr>
            <p:spPr bwMode="auto">
              <a:xfrm>
                <a:off x="11099857" y="21913581"/>
                <a:ext cx="161503" cy="1998040"/>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5" name="Rectangle 104"/>
              <p:cNvSpPr/>
              <p:nvPr/>
            </p:nvSpPr>
            <p:spPr bwMode="auto">
              <a:xfrm>
                <a:off x="12234659" y="22700829"/>
                <a:ext cx="161503" cy="121079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6" name="Rectangle 105"/>
              <p:cNvSpPr/>
              <p:nvPr/>
            </p:nvSpPr>
            <p:spPr bwMode="auto">
              <a:xfrm>
                <a:off x="12396763" y="22770765"/>
                <a:ext cx="161503" cy="114085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7" name="Rectangle 106"/>
              <p:cNvSpPr/>
              <p:nvPr/>
            </p:nvSpPr>
            <p:spPr bwMode="auto">
              <a:xfrm>
                <a:off x="12558867" y="23630202"/>
                <a:ext cx="161503" cy="28141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8" name="Rectangle 107"/>
              <p:cNvSpPr/>
              <p:nvPr/>
            </p:nvSpPr>
            <p:spPr bwMode="auto">
              <a:xfrm>
                <a:off x="12720970" y="22847458"/>
                <a:ext cx="161503" cy="1064163"/>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09" name="Rectangle 108"/>
              <p:cNvSpPr/>
              <p:nvPr/>
            </p:nvSpPr>
            <p:spPr bwMode="auto">
              <a:xfrm>
                <a:off x="12883074" y="22718880"/>
                <a:ext cx="161503" cy="1192741"/>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0" name="Rectangle 109"/>
              <p:cNvSpPr/>
              <p:nvPr/>
            </p:nvSpPr>
            <p:spPr bwMode="auto">
              <a:xfrm>
                <a:off x="13369416" y="23537715"/>
                <a:ext cx="161503" cy="37390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1" name="Rectangle 110"/>
              <p:cNvSpPr/>
              <p:nvPr/>
            </p:nvSpPr>
            <p:spPr bwMode="auto">
              <a:xfrm>
                <a:off x="13855758" y="23474556"/>
                <a:ext cx="161503" cy="43706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2" name="Rectangle 111"/>
              <p:cNvSpPr/>
              <p:nvPr/>
            </p:nvSpPr>
            <p:spPr bwMode="auto">
              <a:xfrm>
                <a:off x="14017861" y="23082056"/>
                <a:ext cx="161503" cy="82956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3" name="Rectangle 112"/>
              <p:cNvSpPr/>
              <p:nvPr/>
            </p:nvSpPr>
            <p:spPr bwMode="auto">
              <a:xfrm>
                <a:off x="14504188" y="23783594"/>
                <a:ext cx="161503" cy="128027"/>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4" name="Rectangle 113"/>
              <p:cNvSpPr/>
              <p:nvPr/>
            </p:nvSpPr>
            <p:spPr bwMode="auto">
              <a:xfrm>
                <a:off x="14666292" y="21322576"/>
                <a:ext cx="161503" cy="258904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5" name="Rectangle 114"/>
              <p:cNvSpPr/>
              <p:nvPr/>
            </p:nvSpPr>
            <p:spPr bwMode="auto">
              <a:xfrm>
                <a:off x="14828395" y="23812915"/>
                <a:ext cx="161503" cy="9870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6" name="Rectangle 115"/>
              <p:cNvSpPr/>
              <p:nvPr/>
            </p:nvSpPr>
            <p:spPr bwMode="auto">
              <a:xfrm>
                <a:off x="14990499" y="23879139"/>
                <a:ext cx="161503" cy="3248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7" name="Rectangle 116"/>
              <p:cNvSpPr/>
              <p:nvPr/>
            </p:nvSpPr>
            <p:spPr bwMode="auto">
              <a:xfrm>
                <a:off x="15638944" y="22840690"/>
                <a:ext cx="161503" cy="1070931"/>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8" name="Rectangle 117"/>
              <p:cNvSpPr/>
              <p:nvPr/>
            </p:nvSpPr>
            <p:spPr bwMode="auto">
              <a:xfrm>
                <a:off x="16125286" y="22531655"/>
                <a:ext cx="161503" cy="137996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19" name="Rectangle 118"/>
              <p:cNvSpPr/>
              <p:nvPr/>
            </p:nvSpPr>
            <p:spPr bwMode="auto">
              <a:xfrm>
                <a:off x="16287390" y="23142959"/>
                <a:ext cx="161503" cy="76866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0" name="Rectangle 119"/>
              <p:cNvSpPr/>
              <p:nvPr/>
            </p:nvSpPr>
            <p:spPr bwMode="auto">
              <a:xfrm>
                <a:off x="16449494" y="23095589"/>
                <a:ext cx="161503" cy="81603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1" name="Rectangle 120"/>
              <p:cNvSpPr/>
              <p:nvPr/>
            </p:nvSpPr>
            <p:spPr bwMode="auto">
              <a:xfrm>
                <a:off x="16611597" y="23032427"/>
                <a:ext cx="161503" cy="87919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2" name="Rectangle 121"/>
              <p:cNvSpPr/>
              <p:nvPr/>
            </p:nvSpPr>
            <p:spPr bwMode="auto">
              <a:xfrm>
                <a:off x="16773701" y="22245174"/>
                <a:ext cx="161503" cy="1666447"/>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3" name="Rectangle 122"/>
              <p:cNvSpPr/>
              <p:nvPr/>
            </p:nvSpPr>
            <p:spPr bwMode="auto">
              <a:xfrm>
                <a:off x="16935804" y="23212889"/>
                <a:ext cx="161503" cy="69873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4" name="Rectangle 123"/>
              <p:cNvSpPr/>
              <p:nvPr/>
            </p:nvSpPr>
            <p:spPr bwMode="auto">
              <a:xfrm>
                <a:off x="17422146" y="23786507"/>
                <a:ext cx="161503" cy="12511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5" name="Rectangle 124"/>
              <p:cNvSpPr/>
              <p:nvPr/>
            </p:nvSpPr>
            <p:spPr bwMode="auto">
              <a:xfrm>
                <a:off x="17746369" y="23255745"/>
                <a:ext cx="161503" cy="655876"/>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6" name="Rectangle 125"/>
              <p:cNvSpPr/>
              <p:nvPr/>
            </p:nvSpPr>
            <p:spPr bwMode="auto">
              <a:xfrm>
                <a:off x="17908473" y="21146627"/>
                <a:ext cx="161503" cy="276499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7" name="Rectangle 126"/>
              <p:cNvSpPr/>
              <p:nvPr/>
            </p:nvSpPr>
            <p:spPr bwMode="auto">
              <a:xfrm>
                <a:off x="18232680" y="23388837"/>
                <a:ext cx="161503" cy="52278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8" name="Rectangle 127"/>
              <p:cNvSpPr/>
              <p:nvPr/>
            </p:nvSpPr>
            <p:spPr bwMode="auto">
              <a:xfrm>
                <a:off x="18394784" y="23411393"/>
                <a:ext cx="161503" cy="500228"/>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29" name="Rectangle 128"/>
              <p:cNvSpPr/>
              <p:nvPr/>
            </p:nvSpPr>
            <p:spPr bwMode="auto">
              <a:xfrm>
                <a:off x="18556887" y="23073031"/>
                <a:ext cx="161503" cy="838590"/>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0" name="Rectangle 129"/>
              <p:cNvSpPr/>
              <p:nvPr/>
            </p:nvSpPr>
            <p:spPr bwMode="auto">
              <a:xfrm>
                <a:off x="18718991" y="23179051"/>
                <a:ext cx="161503" cy="732570"/>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1" name="Rectangle 130"/>
              <p:cNvSpPr/>
              <p:nvPr/>
            </p:nvSpPr>
            <p:spPr bwMode="auto">
              <a:xfrm>
                <a:off x="18881095" y="23332443"/>
                <a:ext cx="161503" cy="579178"/>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2" name="Rectangle 131"/>
              <p:cNvSpPr/>
              <p:nvPr/>
            </p:nvSpPr>
            <p:spPr bwMode="auto">
              <a:xfrm>
                <a:off x="19205317" y="23323419"/>
                <a:ext cx="161503" cy="58820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3" name="Rectangle 132"/>
              <p:cNvSpPr/>
              <p:nvPr/>
            </p:nvSpPr>
            <p:spPr bwMode="auto">
              <a:xfrm>
                <a:off x="19853763" y="23711410"/>
                <a:ext cx="161503" cy="200211"/>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4" name="Rectangle 133"/>
              <p:cNvSpPr/>
              <p:nvPr/>
            </p:nvSpPr>
            <p:spPr bwMode="auto">
              <a:xfrm>
                <a:off x="20177986" y="23364017"/>
                <a:ext cx="161503" cy="54760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5" name="Rectangle 134"/>
              <p:cNvSpPr/>
              <p:nvPr/>
            </p:nvSpPr>
            <p:spPr bwMode="auto">
              <a:xfrm>
                <a:off x="20340089" y="22655718"/>
                <a:ext cx="161503" cy="1255903"/>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6" name="Rectangle 135"/>
              <p:cNvSpPr/>
              <p:nvPr/>
            </p:nvSpPr>
            <p:spPr bwMode="auto">
              <a:xfrm>
                <a:off x="20664297" y="22863248"/>
                <a:ext cx="161503" cy="1048373"/>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7" name="Rectangle 136"/>
              <p:cNvSpPr/>
              <p:nvPr/>
            </p:nvSpPr>
            <p:spPr bwMode="auto">
              <a:xfrm>
                <a:off x="20502193" y="22599329"/>
                <a:ext cx="161503" cy="131229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8" name="Rectangle 137"/>
              <p:cNvSpPr/>
              <p:nvPr/>
            </p:nvSpPr>
            <p:spPr bwMode="auto">
              <a:xfrm>
                <a:off x="2670096" y="23679197"/>
                <a:ext cx="161518" cy="232424"/>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39" name="Rectangle 138"/>
              <p:cNvSpPr/>
              <p:nvPr/>
            </p:nvSpPr>
            <p:spPr bwMode="auto">
              <a:xfrm>
                <a:off x="11261960" y="23789728"/>
                <a:ext cx="161518" cy="121893"/>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0" name="Rectangle 139"/>
              <p:cNvSpPr/>
              <p:nvPr/>
            </p:nvSpPr>
            <p:spPr bwMode="auto">
              <a:xfrm>
                <a:off x="4453267" y="22761109"/>
                <a:ext cx="161518" cy="115051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1" name="Rectangle 140"/>
              <p:cNvSpPr/>
              <p:nvPr/>
            </p:nvSpPr>
            <p:spPr bwMode="auto">
              <a:xfrm>
                <a:off x="6884945" y="23616036"/>
                <a:ext cx="161518" cy="29558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2" name="Rectangle 141"/>
              <p:cNvSpPr/>
              <p:nvPr/>
            </p:nvSpPr>
            <p:spPr bwMode="auto">
              <a:xfrm>
                <a:off x="7047064" y="23828076"/>
                <a:ext cx="161518" cy="83545"/>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3" name="Rectangle 142"/>
              <p:cNvSpPr/>
              <p:nvPr/>
            </p:nvSpPr>
            <p:spPr bwMode="auto">
              <a:xfrm>
                <a:off x="13693639" y="23665662"/>
                <a:ext cx="161518" cy="24595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4" name="Rectangle 143"/>
              <p:cNvSpPr/>
              <p:nvPr/>
            </p:nvSpPr>
            <p:spPr bwMode="auto">
              <a:xfrm>
                <a:off x="14179965" y="23841611"/>
                <a:ext cx="161518" cy="70010"/>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5" name="Rectangle 144"/>
              <p:cNvSpPr/>
              <p:nvPr/>
            </p:nvSpPr>
            <p:spPr bwMode="auto">
              <a:xfrm>
                <a:off x="15476825" y="22797202"/>
                <a:ext cx="161518" cy="1114419"/>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146" name="Rectangle 145"/>
              <p:cNvSpPr/>
              <p:nvPr/>
            </p:nvSpPr>
            <p:spPr bwMode="auto">
              <a:xfrm>
                <a:off x="8019733" y="23879139"/>
                <a:ext cx="161518" cy="32482"/>
              </a:xfrm>
              <a:prstGeom prst="rect">
                <a:avLst/>
              </a:prstGeom>
              <a:grp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grpSp>
        <p:grpSp>
          <p:nvGrpSpPr>
            <p:cNvPr id="25" name="Group 24"/>
            <p:cNvGrpSpPr/>
            <p:nvPr/>
          </p:nvGrpSpPr>
          <p:grpSpPr>
            <a:xfrm>
              <a:off x="810478" y="3295755"/>
              <a:ext cx="11305483" cy="1660378"/>
              <a:chOff x="2021681" y="23435842"/>
              <a:chExt cx="19452012" cy="2856818"/>
            </a:xfrm>
            <a:gradFill>
              <a:gsLst>
                <a:gs pos="0">
                  <a:srgbClr val="FFF200"/>
                </a:gs>
                <a:gs pos="37000">
                  <a:srgbClr val="FF7A00"/>
                </a:gs>
                <a:gs pos="64000">
                  <a:srgbClr val="FF0300"/>
                </a:gs>
                <a:gs pos="100000">
                  <a:srgbClr val="4D0808"/>
                </a:gs>
              </a:gsLst>
              <a:lin ang="5400000" scaled="1"/>
            </a:gradFill>
          </p:grpSpPr>
          <p:sp>
            <p:nvSpPr>
              <p:cNvPr id="27" name="Rectangle 26"/>
              <p:cNvSpPr/>
              <p:nvPr/>
            </p:nvSpPr>
            <p:spPr bwMode="auto">
              <a:xfrm>
                <a:off x="2021681" y="23435842"/>
                <a:ext cx="161503" cy="84012"/>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28" name="Rectangle 27"/>
              <p:cNvSpPr/>
              <p:nvPr/>
            </p:nvSpPr>
            <p:spPr bwMode="auto">
              <a:xfrm>
                <a:off x="3156437" y="23435842"/>
                <a:ext cx="161503" cy="99803"/>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29" name="Rectangle 28"/>
              <p:cNvSpPr/>
              <p:nvPr/>
            </p:nvSpPr>
            <p:spPr bwMode="auto">
              <a:xfrm>
                <a:off x="4777505" y="23435842"/>
                <a:ext cx="161503" cy="864498"/>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0" name="Rectangle 29"/>
              <p:cNvSpPr/>
              <p:nvPr/>
            </p:nvSpPr>
            <p:spPr bwMode="auto">
              <a:xfrm>
                <a:off x="9478805" y="23435842"/>
                <a:ext cx="161503" cy="160707"/>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1" name="Rectangle 30"/>
              <p:cNvSpPr/>
              <p:nvPr/>
            </p:nvSpPr>
            <p:spPr bwMode="auto">
              <a:xfrm>
                <a:off x="10451442" y="23435842"/>
                <a:ext cx="161503" cy="65964"/>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2" name="Rectangle 31"/>
              <p:cNvSpPr/>
              <p:nvPr/>
            </p:nvSpPr>
            <p:spPr bwMode="auto">
              <a:xfrm>
                <a:off x="12072556" y="23435842"/>
                <a:ext cx="161503" cy="241913"/>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3" name="Rectangle 32"/>
              <p:cNvSpPr/>
              <p:nvPr/>
            </p:nvSpPr>
            <p:spPr bwMode="auto">
              <a:xfrm>
                <a:off x="14342084" y="23435842"/>
                <a:ext cx="161503" cy="280995"/>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4" name="Rectangle 33"/>
              <p:cNvSpPr/>
              <p:nvPr/>
            </p:nvSpPr>
            <p:spPr bwMode="auto">
              <a:xfrm>
                <a:off x="18070576" y="23435842"/>
                <a:ext cx="161503" cy="320864"/>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5" name="Rectangle 34"/>
              <p:cNvSpPr/>
              <p:nvPr/>
            </p:nvSpPr>
            <p:spPr bwMode="auto">
              <a:xfrm>
                <a:off x="19691659" y="23435842"/>
                <a:ext cx="161503" cy="203564"/>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6" name="Rectangle 35"/>
              <p:cNvSpPr/>
              <p:nvPr/>
            </p:nvSpPr>
            <p:spPr bwMode="auto">
              <a:xfrm>
                <a:off x="6398634" y="23435842"/>
                <a:ext cx="161503" cy="127452"/>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7" name="Rectangle 36"/>
              <p:cNvSpPr/>
              <p:nvPr/>
            </p:nvSpPr>
            <p:spPr bwMode="auto">
              <a:xfrm>
                <a:off x="15314722" y="23435842"/>
                <a:ext cx="161503" cy="538829"/>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8" name="Rectangle 37"/>
              <p:cNvSpPr/>
              <p:nvPr/>
            </p:nvSpPr>
            <p:spPr bwMode="auto">
              <a:xfrm>
                <a:off x="11910437" y="23435842"/>
                <a:ext cx="161518" cy="2596279"/>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39" name="Rectangle 38"/>
              <p:cNvSpPr/>
              <p:nvPr/>
            </p:nvSpPr>
            <p:spPr bwMode="auto">
              <a:xfrm>
                <a:off x="2994318" y="23435842"/>
                <a:ext cx="161518" cy="599945"/>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0" name="Rectangle 39"/>
              <p:cNvSpPr/>
              <p:nvPr/>
            </p:nvSpPr>
            <p:spPr bwMode="auto">
              <a:xfrm>
                <a:off x="4615386" y="23435842"/>
                <a:ext cx="161518" cy="735290"/>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1" name="Rectangle 40"/>
              <p:cNvSpPr/>
              <p:nvPr/>
            </p:nvSpPr>
            <p:spPr bwMode="auto">
              <a:xfrm>
                <a:off x="4939609" y="23435842"/>
                <a:ext cx="161518" cy="138156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2" name="Rectangle 41"/>
              <p:cNvSpPr/>
              <p:nvPr/>
            </p:nvSpPr>
            <p:spPr bwMode="auto">
              <a:xfrm>
                <a:off x="5101728" y="23435842"/>
                <a:ext cx="161518" cy="764615"/>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3" name="Rectangle 42"/>
              <p:cNvSpPr/>
              <p:nvPr/>
            </p:nvSpPr>
            <p:spPr bwMode="auto">
              <a:xfrm>
                <a:off x="5588054" y="23435842"/>
                <a:ext cx="161518" cy="78266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4" name="Rectangle 43"/>
              <p:cNvSpPr/>
              <p:nvPr/>
            </p:nvSpPr>
            <p:spPr bwMode="auto">
              <a:xfrm>
                <a:off x="5750173" y="23435842"/>
                <a:ext cx="161518" cy="1161626"/>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5" name="Rectangle 44"/>
              <p:cNvSpPr/>
              <p:nvPr/>
            </p:nvSpPr>
            <p:spPr bwMode="auto">
              <a:xfrm>
                <a:off x="6074396" y="23435842"/>
                <a:ext cx="161518" cy="694687"/>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6" name="Rectangle 45"/>
              <p:cNvSpPr/>
              <p:nvPr/>
            </p:nvSpPr>
            <p:spPr bwMode="auto">
              <a:xfrm>
                <a:off x="6236515" y="23435842"/>
                <a:ext cx="161518" cy="13639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7" name="Rectangle 46"/>
              <p:cNvSpPr/>
              <p:nvPr/>
            </p:nvSpPr>
            <p:spPr bwMode="auto">
              <a:xfrm>
                <a:off x="7695494" y="23435842"/>
                <a:ext cx="161518" cy="18376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8" name="Rectangle 47"/>
              <p:cNvSpPr/>
              <p:nvPr/>
            </p:nvSpPr>
            <p:spPr bwMode="auto">
              <a:xfrm>
                <a:off x="7857613" y="23435842"/>
                <a:ext cx="161518" cy="83869"/>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49" name="Rectangle 48"/>
              <p:cNvSpPr/>
              <p:nvPr/>
            </p:nvSpPr>
            <p:spPr bwMode="auto">
              <a:xfrm>
                <a:off x="8181852" y="23435842"/>
                <a:ext cx="161518" cy="1019514"/>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0" name="Rectangle 49"/>
              <p:cNvSpPr/>
              <p:nvPr/>
            </p:nvSpPr>
            <p:spPr bwMode="auto">
              <a:xfrm>
                <a:off x="8343971" y="23435842"/>
                <a:ext cx="161518" cy="2856818"/>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1" name="Rectangle 50"/>
              <p:cNvSpPr/>
              <p:nvPr/>
            </p:nvSpPr>
            <p:spPr bwMode="auto">
              <a:xfrm>
                <a:off x="8506090" y="23435842"/>
                <a:ext cx="161518" cy="1672552"/>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2" name="Rectangle 51"/>
              <p:cNvSpPr/>
              <p:nvPr/>
            </p:nvSpPr>
            <p:spPr bwMode="auto">
              <a:xfrm>
                <a:off x="8668209" y="23435842"/>
                <a:ext cx="161518" cy="113794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3" name="Rectangle 52"/>
              <p:cNvSpPr/>
              <p:nvPr/>
            </p:nvSpPr>
            <p:spPr bwMode="auto">
              <a:xfrm>
                <a:off x="8830328" y="23435842"/>
                <a:ext cx="161518" cy="1706389"/>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4" name="Rectangle 53"/>
              <p:cNvSpPr/>
              <p:nvPr/>
            </p:nvSpPr>
            <p:spPr bwMode="auto">
              <a:xfrm>
                <a:off x="8992447" y="23435842"/>
                <a:ext cx="161518" cy="1865418"/>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5" name="Rectangle 54"/>
              <p:cNvSpPr/>
              <p:nvPr/>
            </p:nvSpPr>
            <p:spPr bwMode="auto">
              <a:xfrm>
                <a:off x="9154566" y="23435842"/>
                <a:ext cx="161518" cy="158796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6" name="Rectangle 55"/>
              <p:cNvSpPr/>
              <p:nvPr/>
            </p:nvSpPr>
            <p:spPr bwMode="auto">
              <a:xfrm>
                <a:off x="9316685" y="23435842"/>
                <a:ext cx="161518" cy="1797745"/>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7" name="Rectangle 56"/>
              <p:cNvSpPr/>
              <p:nvPr/>
            </p:nvSpPr>
            <p:spPr bwMode="auto">
              <a:xfrm>
                <a:off x="11424079" y="23435842"/>
                <a:ext cx="161518" cy="1567660"/>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8" name="Rectangle 57"/>
              <p:cNvSpPr/>
              <p:nvPr/>
            </p:nvSpPr>
            <p:spPr bwMode="auto">
              <a:xfrm>
                <a:off x="11586198" y="23435842"/>
                <a:ext cx="161518" cy="1713155"/>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59" name="Rectangle 58"/>
              <p:cNvSpPr/>
              <p:nvPr/>
            </p:nvSpPr>
            <p:spPr bwMode="auto">
              <a:xfrm>
                <a:off x="11748318" y="23435842"/>
                <a:ext cx="161518" cy="1049967"/>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0" name="Rectangle 59"/>
              <p:cNvSpPr/>
              <p:nvPr/>
            </p:nvSpPr>
            <p:spPr bwMode="auto">
              <a:xfrm>
                <a:off x="13045178" y="23435842"/>
                <a:ext cx="161518" cy="742057"/>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1" name="Rectangle 60"/>
              <p:cNvSpPr/>
              <p:nvPr/>
            </p:nvSpPr>
            <p:spPr bwMode="auto">
              <a:xfrm>
                <a:off x="13207297" y="23435842"/>
                <a:ext cx="161518" cy="437532"/>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2" name="Rectangle 61"/>
              <p:cNvSpPr/>
              <p:nvPr/>
            </p:nvSpPr>
            <p:spPr bwMode="auto">
              <a:xfrm>
                <a:off x="13531520" y="23435842"/>
                <a:ext cx="161518" cy="775893"/>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3" name="Rectangle 62"/>
              <p:cNvSpPr/>
              <p:nvPr/>
            </p:nvSpPr>
            <p:spPr bwMode="auto">
              <a:xfrm>
                <a:off x="15152602" y="23435842"/>
                <a:ext cx="161518" cy="522123"/>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4" name="Rectangle 63"/>
              <p:cNvSpPr/>
              <p:nvPr/>
            </p:nvSpPr>
            <p:spPr bwMode="auto">
              <a:xfrm>
                <a:off x="15801048" y="23435842"/>
                <a:ext cx="161518" cy="542424"/>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5" name="Rectangle 64"/>
              <p:cNvSpPr/>
              <p:nvPr/>
            </p:nvSpPr>
            <p:spPr bwMode="auto">
              <a:xfrm>
                <a:off x="15963167" y="23435842"/>
                <a:ext cx="161518" cy="85636"/>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6" name="Rectangle 65"/>
              <p:cNvSpPr/>
              <p:nvPr/>
            </p:nvSpPr>
            <p:spPr bwMode="auto">
              <a:xfrm>
                <a:off x="17097908" y="23435842"/>
                <a:ext cx="161518" cy="1185311"/>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7" name="Rectangle 66"/>
              <p:cNvSpPr/>
              <p:nvPr/>
            </p:nvSpPr>
            <p:spPr bwMode="auto">
              <a:xfrm>
                <a:off x="17260027" y="23435842"/>
                <a:ext cx="161518" cy="1486453"/>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8" name="Rectangle 67"/>
              <p:cNvSpPr/>
              <p:nvPr/>
            </p:nvSpPr>
            <p:spPr bwMode="auto">
              <a:xfrm>
                <a:off x="17584250" y="23435842"/>
                <a:ext cx="161518" cy="714988"/>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69" name="Rectangle 68"/>
              <p:cNvSpPr/>
              <p:nvPr/>
            </p:nvSpPr>
            <p:spPr bwMode="auto">
              <a:xfrm>
                <a:off x="19043198" y="23435842"/>
                <a:ext cx="161518" cy="1516906"/>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0" name="Rectangle 69"/>
              <p:cNvSpPr/>
              <p:nvPr/>
            </p:nvSpPr>
            <p:spPr bwMode="auto">
              <a:xfrm>
                <a:off x="19367421" y="23435842"/>
                <a:ext cx="161518" cy="610097"/>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1" name="Rectangle 70"/>
              <p:cNvSpPr/>
              <p:nvPr/>
            </p:nvSpPr>
            <p:spPr bwMode="auto">
              <a:xfrm>
                <a:off x="19529540" y="23435842"/>
                <a:ext cx="161518" cy="1388329"/>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2" name="Rectangle 71"/>
              <p:cNvSpPr/>
              <p:nvPr/>
            </p:nvSpPr>
            <p:spPr bwMode="auto">
              <a:xfrm>
                <a:off x="20015867" y="23435842"/>
                <a:ext cx="161518" cy="308955"/>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3" name="Rectangle 72"/>
              <p:cNvSpPr/>
              <p:nvPr/>
            </p:nvSpPr>
            <p:spPr bwMode="auto">
              <a:xfrm>
                <a:off x="20826400" y="23435842"/>
                <a:ext cx="161518" cy="32482"/>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4" name="Rectangle 73"/>
              <p:cNvSpPr/>
              <p:nvPr/>
            </p:nvSpPr>
            <p:spPr bwMode="auto">
              <a:xfrm>
                <a:off x="20988519" y="23435842"/>
                <a:ext cx="161518" cy="981248"/>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5" name="Rectangle 74"/>
              <p:cNvSpPr/>
              <p:nvPr/>
            </p:nvSpPr>
            <p:spPr bwMode="auto">
              <a:xfrm>
                <a:off x="21150671" y="23435842"/>
                <a:ext cx="161518" cy="1355733"/>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6" name="Rectangle 75"/>
              <p:cNvSpPr/>
              <p:nvPr/>
            </p:nvSpPr>
            <p:spPr bwMode="auto">
              <a:xfrm>
                <a:off x="10289323" y="23435842"/>
                <a:ext cx="161518" cy="498437"/>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sp>
            <p:nvSpPr>
              <p:cNvPr id="77" name="Rectangle 76"/>
              <p:cNvSpPr/>
              <p:nvPr/>
            </p:nvSpPr>
            <p:spPr bwMode="auto">
              <a:xfrm>
                <a:off x="21312175" y="23435842"/>
                <a:ext cx="161518" cy="200446"/>
              </a:xfrm>
              <a:prstGeom prst="rect">
                <a:avLst/>
              </a:prstGeom>
              <a:grpFill/>
              <a:ln w="63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71056" fontAlgn="auto">
                  <a:spcBef>
                    <a:spcPts val="0"/>
                  </a:spcBef>
                  <a:spcAft>
                    <a:spcPts val="0"/>
                  </a:spcAft>
                  <a:defRPr/>
                </a:pPr>
                <a:endParaRPr lang="en-US" sz="1400"/>
              </a:p>
            </p:txBody>
          </p:sp>
        </p:grpSp>
        <p:cxnSp>
          <p:nvCxnSpPr>
            <p:cNvPr id="26" name="Straight Connector 95"/>
            <p:cNvCxnSpPr>
              <a:cxnSpLocks noChangeAspect="1" noChangeShapeType="1"/>
            </p:cNvCxnSpPr>
            <p:nvPr/>
          </p:nvCxnSpPr>
          <p:spPr bwMode="auto">
            <a:xfrm>
              <a:off x="815693" y="3290082"/>
              <a:ext cx="11352793" cy="0"/>
            </a:xfrm>
            <a:prstGeom prst="line">
              <a:avLst/>
            </a:prstGeom>
            <a:gradFill>
              <a:gsLst>
                <a:gs pos="0">
                  <a:srgbClr val="03D4A8"/>
                </a:gs>
                <a:gs pos="25000">
                  <a:srgbClr val="21D6E0"/>
                </a:gs>
                <a:gs pos="61000">
                  <a:srgbClr val="0087E6"/>
                </a:gs>
                <a:gs pos="100000">
                  <a:srgbClr val="005CBF"/>
                </a:gs>
              </a:gsLst>
              <a:lin ang="16200000" scaled="1"/>
            </a:gradFill>
            <a:ln w="38100" cap="rnd" algn="ctr">
              <a:solidFill>
                <a:schemeClr val="tx1"/>
              </a:solidFill>
              <a:round/>
              <a:headEnd/>
              <a:tailEnd/>
            </a:ln>
          </p:spPr>
        </p:cxnSp>
      </p:grpSp>
      <p:sp>
        <p:nvSpPr>
          <p:cNvPr id="2" name="Rectangle 1"/>
          <p:cNvSpPr/>
          <p:nvPr/>
        </p:nvSpPr>
        <p:spPr>
          <a:xfrm>
            <a:off x="4133230" y="5735032"/>
            <a:ext cx="8054785" cy="646331"/>
          </a:xfrm>
          <a:prstGeom prst="rect">
            <a:avLst/>
          </a:prstGeom>
        </p:spPr>
        <p:txBody>
          <a:bodyPr wrap="square">
            <a:spAutoFit/>
          </a:bodyPr>
          <a:lstStyle/>
          <a:p>
            <a:pPr fontAlgn="base"/>
            <a:r>
              <a:rPr lang="en-US" dirty="0">
                <a:solidFill>
                  <a:srgbClr val="444444"/>
                </a:solidFill>
                <a:latin typeface="Open Sans"/>
              </a:rPr>
              <a:t>NOAA National Centers for Environmental information, Climate at a Glance: National Mapping, h</a:t>
            </a:r>
            <a:r>
              <a:rPr lang="en-US" dirty="0">
                <a:solidFill>
                  <a:srgbClr val="0057A5"/>
                </a:solidFill>
                <a:latin typeface="Open Sans"/>
                <a:hlinkClick r:id="rId2"/>
              </a:rPr>
              <a:t>ttps://www.ncdc.noaa.gov/cag/</a:t>
            </a:r>
            <a:endParaRPr lang="en-US" b="0" i="0" dirty="0">
              <a:solidFill>
                <a:srgbClr val="444444"/>
              </a:solidFill>
              <a:effectLst/>
              <a:latin typeface="Open Sans"/>
            </a:endParaRPr>
          </a:p>
        </p:txBody>
      </p:sp>
      <p:sp>
        <p:nvSpPr>
          <p:cNvPr id="3" name="Title 2"/>
          <p:cNvSpPr>
            <a:spLocks noGrp="1"/>
          </p:cNvSpPr>
          <p:nvPr>
            <p:ph type="title"/>
          </p:nvPr>
        </p:nvSpPr>
        <p:spPr>
          <a:xfrm>
            <a:off x="170714" y="487940"/>
            <a:ext cx="11705171" cy="1016780"/>
          </a:xfrm>
        </p:spPr>
        <p:txBody>
          <a:bodyPr>
            <a:normAutofit fontScale="90000"/>
          </a:bodyPr>
          <a:lstStyle/>
          <a:p>
            <a:pPr marL="231775" indent="-231775"/>
            <a:r>
              <a:rPr lang="en-US" altLang="en-US" b="1" dirty="0">
                <a:effectLst>
                  <a:glow rad="38100">
                    <a:schemeClr val="bg1">
                      <a:lumMod val="65000"/>
                      <a:lumOff val="35000"/>
                      <a:alpha val="40000"/>
                    </a:schemeClr>
                  </a:glow>
                </a:effectLst>
                <a:latin typeface="Calibri" pitchFamily="34" charset="0"/>
                <a:cs typeface="Arial" pitchFamily="34" charset="0"/>
              </a:rPr>
              <a:t>Droughts have been historically important &amp; frequent in Central US grasslands</a:t>
            </a:r>
            <a:br>
              <a:rPr lang="en-US" dirty="0">
                <a:effectLst>
                  <a:glow rad="38100">
                    <a:schemeClr val="bg1">
                      <a:lumMod val="65000"/>
                      <a:lumOff val="35000"/>
                      <a:alpha val="40000"/>
                    </a:schemeClr>
                  </a:glow>
                </a:effectLst>
              </a:rPr>
            </a:br>
            <a:endParaRPr lang="en-US" dirty="0">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259168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17" descr="eccentricity with bord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981" y="3165529"/>
            <a:ext cx="4370522" cy="3277892"/>
          </a:xfrm>
          <a:prstGeom prst="rect">
            <a:avLst/>
          </a:prstGeom>
          <a:noFill/>
          <a:ln>
            <a:noFill/>
          </a:ln>
        </p:spPr>
      </p:pic>
      <p:sp>
        <p:nvSpPr>
          <p:cNvPr id="385" name="Google Shape;385;p17"/>
          <p:cNvSpPr/>
          <p:nvPr/>
        </p:nvSpPr>
        <p:spPr>
          <a:xfrm>
            <a:off x="185981" y="6443421"/>
            <a:ext cx="19768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A6470"/>
                </a:solidFill>
                <a:latin typeface="Helvetica Neue"/>
                <a:ea typeface="Helvetica Neue"/>
                <a:cs typeface="Helvetica Neue"/>
                <a:sym typeface="Helvetica Neue"/>
              </a:rPr>
              <a:t>Credit: NASA/JPL-Caltech</a:t>
            </a:r>
            <a:endParaRPr sz="1200">
              <a:solidFill>
                <a:schemeClr val="dk1"/>
              </a:solidFill>
              <a:latin typeface="Calibri"/>
              <a:ea typeface="Calibri"/>
              <a:cs typeface="Calibri"/>
              <a:sym typeface="Calibri"/>
            </a:endParaRPr>
          </a:p>
        </p:txBody>
      </p:sp>
      <p:pic>
        <p:nvPicPr>
          <p:cNvPr id="386" name="Google Shape;386;p17" descr="obliquity with bord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14949" y="3165528"/>
            <a:ext cx="3277892" cy="3277892"/>
          </a:xfrm>
          <a:prstGeom prst="rect">
            <a:avLst/>
          </a:prstGeom>
          <a:noFill/>
          <a:ln>
            <a:noFill/>
          </a:ln>
        </p:spPr>
      </p:pic>
      <p:pic>
        <p:nvPicPr>
          <p:cNvPr id="387" name="Google Shape;387;p17" descr="precession with borde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49709" y="3165528"/>
            <a:ext cx="3277891" cy="3277891"/>
          </a:xfrm>
          <a:prstGeom prst="rect">
            <a:avLst/>
          </a:prstGeom>
          <a:noFill/>
          <a:ln>
            <a:noFill/>
          </a:ln>
        </p:spPr>
      </p:pic>
      <p:sp>
        <p:nvSpPr>
          <p:cNvPr id="388" name="Google Shape;388;p17"/>
          <p:cNvSpPr txBox="1"/>
          <p:nvPr/>
        </p:nvSpPr>
        <p:spPr>
          <a:xfrm>
            <a:off x="272011" y="265769"/>
            <a:ext cx="52384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Natural variation in climate</a:t>
            </a:r>
            <a:endParaRPr/>
          </a:p>
        </p:txBody>
      </p:sp>
      <p:sp>
        <p:nvSpPr>
          <p:cNvPr id="389" name="Google Shape;389;p17"/>
          <p:cNvSpPr txBox="1"/>
          <p:nvPr/>
        </p:nvSpPr>
        <p:spPr>
          <a:xfrm>
            <a:off x="401053" y="1295750"/>
            <a:ext cx="7948656"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Changes in the intensity and distribution of solar radiation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gbe34b52bc6_0_1"/>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436003" y="1066798"/>
            <a:ext cx="9319993" cy="5320147"/>
          </a:xfrm>
          <a:prstGeom prst="rect">
            <a:avLst/>
          </a:prstGeom>
          <a:noFill/>
          <a:ln>
            <a:noFill/>
          </a:ln>
        </p:spPr>
      </p:pic>
      <p:sp>
        <p:nvSpPr>
          <p:cNvPr id="3" name="Google Shape;351;p16">
            <a:extLst>
              <a:ext uri="{FF2B5EF4-FFF2-40B4-BE49-F238E27FC236}">
                <a16:creationId xmlns:a16="http://schemas.microsoft.com/office/drawing/2014/main" id="{C42CD5B6-47B7-1F48-A884-14728603D76A}"/>
              </a:ext>
            </a:extLst>
          </p:cNvPr>
          <p:cNvSpPr txBox="1"/>
          <p:nvPr/>
        </p:nvSpPr>
        <p:spPr>
          <a:xfrm>
            <a:off x="289969" y="173641"/>
            <a:ext cx="8694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F45E3A"/>
                </a:solidFill>
                <a:latin typeface="Calibri"/>
                <a:ea typeface="Calibri"/>
                <a:cs typeface="Calibri"/>
                <a:sym typeface="Calibri"/>
              </a:rPr>
              <a:t>How will a changing climate affect grasslands?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F2F6E17-4771-1442-AF76-39929EBB1B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09"/>
          <a:stretch/>
        </p:blipFill>
        <p:spPr bwMode="auto">
          <a:xfrm>
            <a:off x="877533" y="746522"/>
            <a:ext cx="10436933" cy="536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550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206626" y="182563"/>
            <a:ext cx="7845425" cy="1039812"/>
          </a:xfrm>
          <a:prstGeom prst="rect">
            <a:avLst/>
          </a:prstGeom>
          <a:solidFill>
            <a:srgbClr val="E5F5FF"/>
          </a:solidFill>
          <a:ln w="19050">
            <a:solidFill>
              <a:schemeClr val="accent2">
                <a:lumMod val="75000"/>
              </a:schemeClr>
            </a:solidFill>
            <a:miter lim="800000"/>
            <a:headEnd/>
            <a:tailEnd/>
          </a:ln>
          <a:effectLst>
            <a:prstShdw prst="shdw17" dist="17961" dir="2700000">
              <a:schemeClr val="bg2">
                <a:lumMod val="75000"/>
              </a:schemeClr>
            </a:prstShdw>
          </a:effectLst>
        </p:spPr>
        <p:txBody>
          <a:bodyPr>
            <a:spAutoFit/>
          </a:bodyPr>
          <a:lstStyle/>
          <a:p>
            <a:pPr algn="ctr" eaLnBrk="0" hangingPunct="0">
              <a:lnSpc>
                <a:spcPct val="110000"/>
              </a:lnSpc>
              <a:defRPr/>
            </a:pPr>
            <a:r>
              <a:rPr lang="en-US" sz="2800" dirty="0">
                <a:latin typeface="Arial" charset="0"/>
              </a:rPr>
              <a:t>Two important climate change predictions for the US Central Plains…</a:t>
            </a:r>
          </a:p>
        </p:txBody>
      </p:sp>
      <p:pic>
        <p:nvPicPr>
          <p:cNvPr id="55299" name="Picture 3" descr="fig1-10_i-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66926" y="2235201"/>
            <a:ext cx="3267075" cy="4221163"/>
          </a:xfrm>
          <a:prstGeom prst="rect">
            <a:avLst/>
          </a:prstGeom>
          <a:noFill/>
          <a:ln w="9525">
            <a:noFill/>
            <a:miter lim="800000"/>
            <a:headEnd/>
            <a:tailEnd/>
          </a:ln>
        </p:spPr>
      </p:pic>
      <p:sp>
        <p:nvSpPr>
          <p:cNvPr id="55300" name="Text Box 4"/>
          <p:cNvSpPr txBox="1">
            <a:spLocks noChangeArrowheads="1"/>
          </p:cNvSpPr>
          <p:nvPr/>
        </p:nvSpPr>
        <p:spPr bwMode="auto">
          <a:xfrm>
            <a:off x="1828800" y="1412875"/>
            <a:ext cx="3810000" cy="523220"/>
          </a:xfrm>
          <a:prstGeom prst="rect">
            <a:avLst/>
          </a:prstGeom>
          <a:noFill/>
          <a:ln w="9525">
            <a:noFill/>
            <a:miter lim="800000"/>
            <a:headEnd/>
            <a:tailEnd/>
          </a:ln>
        </p:spPr>
        <p:txBody>
          <a:bodyPr>
            <a:spAutoFit/>
          </a:bodyPr>
          <a:lstStyle/>
          <a:p>
            <a:pPr marL="342900" indent="-342900">
              <a:buFontTx/>
              <a:buAutoNum type="arabicPeriod"/>
            </a:pPr>
            <a:r>
              <a:rPr lang="en-US">
                <a:latin typeface="Arial" charset="0"/>
              </a:rPr>
              <a:t>Max and min temps are expected to increase</a:t>
            </a:r>
          </a:p>
        </p:txBody>
      </p:sp>
      <p:pic>
        <p:nvPicPr>
          <p:cNvPr id="55301"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4600" y="2784475"/>
            <a:ext cx="3657600" cy="2217738"/>
          </a:xfrm>
          <a:prstGeom prst="rect">
            <a:avLst/>
          </a:prstGeom>
          <a:noFill/>
          <a:ln w="9525">
            <a:noFill/>
            <a:miter lim="800000"/>
            <a:headEnd/>
            <a:tailEnd/>
          </a:ln>
        </p:spPr>
      </p:pic>
      <p:sp>
        <p:nvSpPr>
          <p:cNvPr id="55302" name="Text Box 6"/>
          <p:cNvSpPr txBox="1">
            <a:spLocks noChangeArrowheads="1"/>
          </p:cNvSpPr>
          <p:nvPr/>
        </p:nvSpPr>
        <p:spPr bwMode="auto">
          <a:xfrm>
            <a:off x="6096000" y="1412875"/>
            <a:ext cx="4114800" cy="523220"/>
          </a:xfrm>
          <a:prstGeom prst="rect">
            <a:avLst/>
          </a:prstGeom>
          <a:noFill/>
          <a:ln w="9525">
            <a:noFill/>
            <a:miter lim="800000"/>
            <a:headEnd/>
            <a:tailEnd/>
          </a:ln>
        </p:spPr>
        <p:txBody>
          <a:bodyPr>
            <a:spAutoFit/>
          </a:bodyPr>
          <a:lstStyle/>
          <a:p>
            <a:pPr marL="342900" indent="-342900"/>
            <a:r>
              <a:rPr lang="en-US">
                <a:latin typeface="Arial" charset="0"/>
              </a:rPr>
              <a:t>2. Increased rainfall variability and frequency of extreme events</a:t>
            </a:r>
          </a:p>
        </p:txBody>
      </p:sp>
      <p:sp>
        <p:nvSpPr>
          <p:cNvPr id="55303" name="Text Box 7"/>
          <p:cNvSpPr txBox="1">
            <a:spLocks noChangeArrowheads="1"/>
          </p:cNvSpPr>
          <p:nvPr/>
        </p:nvSpPr>
        <p:spPr bwMode="auto">
          <a:xfrm>
            <a:off x="6019800" y="4994275"/>
            <a:ext cx="4038600" cy="457200"/>
          </a:xfrm>
          <a:prstGeom prst="rect">
            <a:avLst/>
          </a:prstGeom>
          <a:noFill/>
          <a:ln w="9525">
            <a:noFill/>
            <a:miter lim="800000"/>
            <a:headEnd/>
            <a:tailEnd/>
          </a:ln>
        </p:spPr>
        <p:txBody>
          <a:bodyPr>
            <a:spAutoFit/>
          </a:bodyPr>
          <a:lstStyle/>
          <a:p>
            <a:pPr algn="ctr">
              <a:spcBef>
                <a:spcPct val="50000"/>
              </a:spcBef>
            </a:pPr>
            <a:r>
              <a:rPr lang="en-US" sz="1200" b="1">
                <a:latin typeface="Arial" charset="0"/>
              </a:rPr>
              <a:t>Proportion of total rainfall in the US from large (&gt;5 cm) rainfall events</a:t>
            </a:r>
          </a:p>
        </p:txBody>
      </p:sp>
      <p:sp>
        <p:nvSpPr>
          <p:cNvPr id="55304" name="Text Box 8"/>
          <p:cNvSpPr txBox="1">
            <a:spLocks noChangeArrowheads="1"/>
          </p:cNvSpPr>
          <p:nvPr/>
        </p:nvSpPr>
        <p:spPr bwMode="auto">
          <a:xfrm rot="-5408947">
            <a:off x="5173663" y="3689351"/>
            <a:ext cx="2209800" cy="396875"/>
          </a:xfrm>
          <a:prstGeom prst="rect">
            <a:avLst/>
          </a:prstGeom>
          <a:solidFill>
            <a:srgbClr val="FFFFFF"/>
          </a:solidFill>
          <a:ln w="9525">
            <a:noFill/>
            <a:miter lim="800000"/>
            <a:headEnd/>
            <a:tailEnd/>
          </a:ln>
        </p:spPr>
        <p:txBody>
          <a:bodyPr>
            <a:spAutoFit/>
          </a:bodyPr>
          <a:lstStyle/>
          <a:p>
            <a:pPr algn="ctr">
              <a:spcBef>
                <a:spcPct val="50000"/>
              </a:spcBef>
            </a:pPr>
            <a:r>
              <a:rPr lang="en-US" sz="1000" b="1">
                <a:latin typeface="Arial" charset="0"/>
              </a:rPr>
              <a:t>Proportion (%) of rainfall in “extreme events”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28"/>
          <p:cNvSpPr txBox="1">
            <a:spLocks noChangeArrowheads="1"/>
          </p:cNvSpPr>
          <p:nvPr/>
        </p:nvSpPr>
        <p:spPr bwMode="auto">
          <a:xfrm>
            <a:off x="9470291" y="2685341"/>
            <a:ext cx="930063" cy="461665"/>
          </a:xfrm>
          <a:prstGeom prst="rect">
            <a:avLst/>
          </a:prstGeom>
          <a:noFill/>
          <a:ln w="9525">
            <a:noFill/>
            <a:miter lim="800000"/>
            <a:headEnd/>
            <a:tailEnd/>
          </a:ln>
        </p:spPr>
        <p:txBody>
          <a:bodyPr wrap="none">
            <a:spAutoFit/>
          </a:bodyPr>
          <a:lstStyle/>
          <a:p>
            <a:r>
              <a:rPr lang="en-US" sz="2400" dirty="0">
                <a:solidFill>
                  <a:srgbClr val="FF9900"/>
                </a:solidFill>
              </a:rPr>
              <a:t>11.6</a:t>
            </a:r>
            <a:r>
              <a:rPr lang="en-US" sz="2400" baseline="30000" dirty="0">
                <a:solidFill>
                  <a:srgbClr val="FF9900"/>
                </a:solidFill>
              </a:rPr>
              <a:t>o</a:t>
            </a:r>
            <a:r>
              <a:rPr lang="en-US" sz="2400" dirty="0">
                <a:solidFill>
                  <a:srgbClr val="FF9900"/>
                </a:solidFill>
              </a:rPr>
              <a:t>C</a:t>
            </a:r>
          </a:p>
        </p:txBody>
      </p:sp>
      <p:sp>
        <p:nvSpPr>
          <p:cNvPr id="8" name="Freeform 2"/>
          <p:cNvSpPr>
            <a:spLocks/>
          </p:cNvSpPr>
          <p:nvPr/>
        </p:nvSpPr>
        <p:spPr bwMode="auto">
          <a:xfrm>
            <a:off x="2928590" y="761646"/>
            <a:ext cx="6478384" cy="3474608"/>
          </a:xfrm>
          <a:custGeom>
            <a:avLst/>
            <a:gdLst>
              <a:gd name="T0" fmla="*/ 0 w 6328229"/>
              <a:gd name="T1" fmla="*/ 0 h 4034972"/>
              <a:gd name="T2" fmla="*/ 0 w 6328229"/>
              <a:gd name="T3" fmla="*/ 0 h 4034972"/>
              <a:gd name="T4" fmla="*/ 0 w 6328229"/>
              <a:gd name="T5" fmla="*/ 0 h 4034972"/>
              <a:gd name="T6" fmla="*/ 0 60000 65536"/>
              <a:gd name="T7" fmla="*/ 0 60000 65536"/>
              <a:gd name="T8" fmla="*/ 0 60000 65536"/>
              <a:gd name="T9" fmla="*/ 0 w 6328229"/>
              <a:gd name="T10" fmla="*/ 0 h 4034972"/>
              <a:gd name="T11" fmla="*/ 6328229 w 6328229"/>
              <a:gd name="T12" fmla="*/ 4034972 h 4034972"/>
            </a:gdLst>
            <a:ahLst/>
            <a:cxnLst>
              <a:cxn ang="T6">
                <a:pos x="T0" y="T1"/>
              </a:cxn>
              <a:cxn ang="T7">
                <a:pos x="T2" y="T3"/>
              </a:cxn>
              <a:cxn ang="T8">
                <a:pos x="T4" y="T5"/>
              </a:cxn>
            </a:cxnLst>
            <a:rect l="T9" t="T10" r="T11" b="T12"/>
            <a:pathLst>
              <a:path w="6328229" h="4034972">
                <a:moveTo>
                  <a:pt x="0" y="0"/>
                </a:moveTo>
                <a:lnTo>
                  <a:pt x="0" y="4034972"/>
                </a:lnTo>
                <a:lnTo>
                  <a:pt x="6328229" y="4034972"/>
                </a:lnTo>
              </a:path>
            </a:pathLst>
          </a:custGeom>
          <a:noFill/>
          <a:ln w="38100" cap="rnd" cmpd="sng" algn="ctr">
            <a:solidFill>
              <a:schemeClr val="tx1"/>
            </a:solidFill>
            <a:prstDash val="solid"/>
            <a:round/>
            <a:headEnd/>
            <a:tailEnd/>
          </a:ln>
        </p:spPr>
        <p:txBody>
          <a:bodyPr anchor="ctr"/>
          <a:lstStyle/>
          <a:p>
            <a:endParaRPr lang="en-US"/>
          </a:p>
        </p:txBody>
      </p:sp>
      <p:grpSp>
        <p:nvGrpSpPr>
          <p:cNvPr id="9" name="Group 8"/>
          <p:cNvGrpSpPr/>
          <p:nvPr/>
        </p:nvGrpSpPr>
        <p:grpSpPr>
          <a:xfrm>
            <a:off x="2961969" y="758103"/>
            <a:ext cx="54864" cy="2608613"/>
            <a:chOff x="1601832" y="8283207"/>
            <a:chExt cx="91440" cy="2608613"/>
          </a:xfrm>
        </p:grpSpPr>
        <p:sp>
          <p:nvSpPr>
            <p:cNvPr id="19" name="Line 73"/>
            <p:cNvSpPr>
              <a:spLocks noChangeShapeType="1"/>
            </p:cNvSpPr>
            <p:nvPr/>
          </p:nvSpPr>
          <p:spPr bwMode="auto">
            <a:xfrm>
              <a:off x="1601832" y="10891820"/>
              <a:ext cx="91440" cy="0"/>
            </a:xfrm>
            <a:prstGeom prst="line">
              <a:avLst/>
            </a:prstGeom>
            <a:noFill/>
            <a:ln w="38100" cap="rnd">
              <a:solidFill>
                <a:schemeClr val="tx1"/>
              </a:solidFill>
              <a:round/>
              <a:headEnd/>
              <a:tailEnd/>
            </a:ln>
          </p:spPr>
          <p:txBody>
            <a:bodyPr/>
            <a:lstStyle/>
            <a:p>
              <a:endParaRPr lang="en-US"/>
            </a:p>
          </p:txBody>
        </p:sp>
        <p:sp>
          <p:nvSpPr>
            <p:cNvPr id="20" name="Line 74"/>
            <p:cNvSpPr>
              <a:spLocks noChangeShapeType="1"/>
            </p:cNvSpPr>
            <p:nvPr/>
          </p:nvSpPr>
          <p:spPr bwMode="auto">
            <a:xfrm>
              <a:off x="1601832" y="10024583"/>
              <a:ext cx="91440" cy="0"/>
            </a:xfrm>
            <a:prstGeom prst="line">
              <a:avLst/>
            </a:prstGeom>
            <a:noFill/>
            <a:ln w="38100" cap="rnd">
              <a:solidFill>
                <a:schemeClr val="tx1"/>
              </a:solidFill>
              <a:round/>
              <a:headEnd/>
              <a:tailEnd/>
            </a:ln>
          </p:spPr>
          <p:txBody>
            <a:bodyPr/>
            <a:lstStyle/>
            <a:p>
              <a:endParaRPr lang="en-US"/>
            </a:p>
          </p:txBody>
        </p:sp>
        <p:sp>
          <p:nvSpPr>
            <p:cNvPr id="21" name="Line 75"/>
            <p:cNvSpPr>
              <a:spLocks noChangeShapeType="1"/>
            </p:cNvSpPr>
            <p:nvPr/>
          </p:nvSpPr>
          <p:spPr bwMode="auto">
            <a:xfrm>
              <a:off x="1601832" y="9143543"/>
              <a:ext cx="91440" cy="0"/>
            </a:xfrm>
            <a:prstGeom prst="line">
              <a:avLst/>
            </a:prstGeom>
            <a:noFill/>
            <a:ln w="38100" cap="rnd">
              <a:solidFill>
                <a:schemeClr val="tx1"/>
              </a:solidFill>
              <a:round/>
              <a:headEnd/>
              <a:tailEnd/>
            </a:ln>
          </p:spPr>
          <p:txBody>
            <a:bodyPr/>
            <a:lstStyle/>
            <a:p>
              <a:endParaRPr lang="en-US"/>
            </a:p>
          </p:txBody>
        </p:sp>
        <p:sp>
          <p:nvSpPr>
            <p:cNvPr id="22" name="Line 76"/>
            <p:cNvSpPr>
              <a:spLocks noChangeShapeType="1"/>
            </p:cNvSpPr>
            <p:nvPr/>
          </p:nvSpPr>
          <p:spPr bwMode="auto">
            <a:xfrm>
              <a:off x="1601832" y="8283207"/>
              <a:ext cx="91440" cy="0"/>
            </a:xfrm>
            <a:prstGeom prst="line">
              <a:avLst/>
            </a:prstGeom>
            <a:noFill/>
            <a:ln w="38100" cap="rnd">
              <a:solidFill>
                <a:schemeClr val="tx1"/>
              </a:solidFill>
              <a:round/>
              <a:headEnd/>
              <a:tailEnd/>
            </a:ln>
          </p:spPr>
          <p:txBody>
            <a:bodyPr/>
            <a:lstStyle/>
            <a:p>
              <a:endParaRPr lang="en-US"/>
            </a:p>
          </p:txBody>
        </p:sp>
      </p:grpSp>
      <p:grpSp>
        <p:nvGrpSpPr>
          <p:cNvPr id="10" name="Group 9"/>
          <p:cNvGrpSpPr/>
          <p:nvPr/>
        </p:nvGrpSpPr>
        <p:grpSpPr>
          <a:xfrm>
            <a:off x="2286632" y="608531"/>
            <a:ext cx="426399" cy="2920991"/>
            <a:chOff x="1103349" y="8095535"/>
            <a:chExt cx="426399" cy="2920991"/>
          </a:xfrm>
        </p:grpSpPr>
        <p:sp>
          <p:nvSpPr>
            <p:cNvPr id="15" name="Rectangle 199"/>
            <p:cNvSpPr>
              <a:spLocks noChangeArrowheads="1"/>
            </p:cNvSpPr>
            <p:nvPr/>
          </p:nvSpPr>
          <p:spPr bwMode="auto">
            <a:xfrm>
              <a:off x="1103349" y="10708749"/>
              <a:ext cx="333425" cy="307777"/>
            </a:xfrm>
            <a:prstGeom prst="rect">
              <a:avLst/>
            </a:prstGeom>
            <a:noFill/>
            <a:ln w="9525">
              <a:noFill/>
              <a:miter lim="800000"/>
              <a:headEnd/>
              <a:tailEnd/>
            </a:ln>
          </p:spPr>
          <p:txBody>
            <a:bodyPr wrap="none" lIns="0" tIns="0" rIns="0" bIns="0">
              <a:spAutoFit/>
            </a:bodyPr>
            <a:lstStyle/>
            <a:p>
              <a:r>
                <a:rPr lang="en-US" sz="2000" dirty="0">
                  <a:cs typeface="Arial" charset="0"/>
                </a:rPr>
                <a:t>11.1</a:t>
              </a:r>
            </a:p>
          </p:txBody>
        </p:sp>
        <p:sp>
          <p:nvSpPr>
            <p:cNvPr id="16" name="Rectangle 200"/>
            <p:cNvSpPr>
              <a:spLocks noChangeArrowheads="1"/>
            </p:cNvSpPr>
            <p:nvPr/>
          </p:nvSpPr>
          <p:spPr bwMode="auto">
            <a:xfrm>
              <a:off x="1103349" y="9841512"/>
              <a:ext cx="391133" cy="307777"/>
            </a:xfrm>
            <a:prstGeom prst="rect">
              <a:avLst/>
            </a:prstGeom>
            <a:noFill/>
            <a:ln w="9525">
              <a:noFill/>
              <a:miter lim="800000"/>
              <a:headEnd/>
              <a:tailEnd/>
            </a:ln>
          </p:spPr>
          <p:txBody>
            <a:bodyPr wrap="none" lIns="0" tIns="0" rIns="0" bIns="0">
              <a:spAutoFit/>
            </a:bodyPr>
            <a:lstStyle/>
            <a:p>
              <a:r>
                <a:rPr lang="en-US" sz="2000" dirty="0">
                  <a:cs typeface="Arial" charset="0"/>
                </a:rPr>
                <a:t>12.2</a:t>
              </a:r>
            </a:p>
          </p:txBody>
        </p:sp>
        <p:sp>
          <p:nvSpPr>
            <p:cNvPr id="17" name="Rectangle 201"/>
            <p:cNvSpPr>
              <a:spLocks noChangeArrowheads="1"/>
            </p:cNvSpPr>
            <p:nvPr/>
          </p:nvSpPr>
          <p:spPr bwMode="auto">
            <a:xfrm>
              <a:off x="1103349" y="8953571"/>
              <a:ext cx="403957" cy="307777"/>
            </a:xfrm>
            <a:prstGeom prst="rect">
              <a:avLst/>
            </a:prstGeom>
            <a:noFill/>
            <a:ln w="9525">
              <a:noFill/>
              <a:miter lim="800000"/>
              <a:headEnd/>
              <a:tailEnd/>
            </a:ln>
          </p:spPr>
          <p:txBody>
            <a:bodyPr wrap="none" lIns="0" tIns="0" rIns="0" bIns="0">
              <a:spAutoFit/>
            </a:bodyPr>
            <a:lstStyle/>
            <a:p>
              <a:r>
                <a:rPr lang="en-US" sz="2000" dirty="0">
                  <a:cs typeface="Arial" charset="0"/>
                </a:rPr>
                <a:t>13.3</a:t>
              </a:r>
            </a:p>
          </p:txBody>
        </p:sp>
        <p:sp>
          <p:nvSpPr>
            <p:cNvPr id="18" name="Rectangle 202"/>
            <p:cNvSpPr>
              <a:spLocks noChangeArrowheads="1"/>
            </p:cNvSpPr>
            <p:nvPr/>
          </p:nvSpPr>
          <p:spPr bwMode="auto">
            <a:xfrm>
              <a:off x="1103349" y="8095535"/>
              <a:ext cx="426399" cy="307777"/>
            </a:xfrm>
            <a:prstGeom prst="rect">
              <a:avLst/>
            </a:prstGeom>
            <a:noFill/>
            <a:ln w="9525">
              <a:noFill/>
              <a:miter lim="800000"/>
              <a:headEnd/>
              <a:tailEnd/>
            </a:ln>
          </p:spPr>
          <p:txBody>
            <a:bodyPr wrap="none" lIns="0" tIns="0" rIns="0" bIns="0">
              <a:spAutoFit/>
            </a:bodyPr>
            <a:lstStyle/>
            <a:p>
              <a:r>
                <a:rPr lang="en-US" sz="2000" dirty="0">
                  <a:cs typeface="Arial" charset="0"/>
                </a:rPr>
                <a:t>14.4</a:t>
              </a:r>
            </a:p>
          </p:txBody>
        </p:sp>
      </p:grpSp>
      <p:sp>
        <p:nvSpPr>
          <p:cNvPr id="11" name="Rectangle 8"/>
          <p:cNvSpPr>
            <a:spLocks noChangeArrowheads="1"/>
          </p:cNvSpPr>
          <p:nvPr/>
        </p:nvSpPr>
        <p:spPr bwMode="auto">
          <a:xfrm>
            <a:off x="1754056" y="1892832"/>
            <a:ext cx="378309" cy="492443"/>
          </a:xfrm>
          <a:prstGeom prst="rect">
            <a:avLst/>
          </a:prstGeom>
          <a:noFill/>
          <a:ln w="9525">
            <a:noFill/>
            <a:miter lim="800000"/>
            <a:headEnd/>
            <a:tailEnd/>
          </a:ln>
        </p:spPr>
        <p:txBody>
          <a:bodyPr wrap="none" lIns="0" tIns="0" rIns="0" bIns="0">
            <a:spAutoFit/>
          </a:bodyPr>
          <a:lstStyle/>
          <a:p>
            <a:r>
              <a:rPr lang="en-US" sz="3200" baseline="30000" dirty="0" err="1"/>
              <a:t>o</a:t>
            </a:r>
            <a:r>
              <a:rPr lang="en-US" sz="3200" dirty="0" err="1"/>
              <a:t>C</a:t>
            </a:r>
            <a:endParaRPr lang="en-US" sz="3200" dirty="0">
              <a:latin typeface="Calibri" pitchFamily="34" charset="0"/>
            </a:endParaRPr>
          </a:p>
        </p:txBody>
      </p:sp>
      <p:sp>
        <p:nvSpPr>
          <p:cNvPr id="12" name="Text Box 259"/>
          <p:cNvSpPr txBox="1">
            <a:spLocks noChangeArrowheads="1"/>
          </p:cNvSpPr>
          <p:nvPr/>
        </p:nvSpPr>
        <p:spPr bwMode="auto">
          <a:xfrm>
            <a:off x="5790885" y="853568"/>
            <a:ext cx="1790362" cy="461665"/>
          </a:xfrm>
          <a:prstGeom prst="rect">
            <a:avLst/>
          </a:prstGeom>
          <a:noFill/>
          <a:ln w="9525">
            <a:noFill/>
            <a:miter lim="800000"/>
            <a:headEnd/>
            <a:tailEnd/>
          </a:ln>
        </p:spPr>
        <p:txBody>
          <a:bodyPr wrap="none">
            <a:spAutoFit/>
          </a:bodyPr>
          <a:lstStyle/>
          <a:p>
            <a:pPr defTabSz="914400"/>
            <a:r>
              <a:rPr lang="en-US" sz="2400" dirty="0">
                <a:solidFill>
                  <a:srgbClr val="A50021"/>
                </a:solidFill>
              </a:rPr>
              <a:t>Temperature</a:t>
            </a:r>
          </a:p>
        </p:txBody>
      </p:sp>
      <p:sp>
        <p:nvSpPr>
          <p:cNvPr id="13" name="Freeform 12"/>
          <p:cNvSpPr/>
          <p:nvPr/>
        </p:nvSpPr>
        <p:spPr>
          <a:xfrm>
            <a:off x="2941361" y="1054298"/>
            <a:ext cx="6384757" cy="3099142"/>
          </a:xfrm>
          <a:custGeom>
            <a:avLst/>
            <a:gdLst>
              <a:gd name="connsiteX0" fmla="*/ 0 w 6299200"/>
              <a:gd name="connsiteY0" fmla="*/ 3543300 h 4286250"/>
              <a:gd name="connsiteX1" fmla="*/ 63500 w 6299200"/>
              <a:gd name="connsiteY1" fmla="*/ 2590800 h 4286250"/>
              <a:gd name="connsiteX2" fmla="*/ 120650 w 6299200"/>
              <a:gd name="connsiteY2" fmla="*/ 2882900 h 4286250"/>
              <a:gd name="connsiteX3" fmla="*/ 171450 w 6299200"/>
              <a:gd name="connsiteY3" fmla="*/ 3384550 h 4286250"/>
              <a:gd name="connsiteX4" fmla="*/ 215900 w 6299200"/>
              <a:gd name="connsiteY4" fmla="*/ 3536950 h 4286250"/>
              <a:gd name="connsiteX5" fmla="*/ 279400 w 6299200"/>
              <a:gd name="connsiteY5" fmla="*/ 2368550 h 4286250"/>
              <a:gd name="connsiteX6" fmla="*/ 336550 w 6299200"/>
              <a:gd name="connsiteY6" fmla="*/ 2641600 h 4286250"/>
              <a:gd name="connsiteX7" fmla="*/ 381000 w 6299200"/>
              <a:gd name="connsiteY7" fmla="*/ 3556000 h 4286250"/>
              <a:gd name="connsiteX8" fmla="*/ 444500 w 6299200"/>
              <a:gd name="connsiteY8" fmla="*/ 3765550 h 4286250"/>
              <a:gd name="connsiteX9" fmla="*/ 495300 w 6299200"/>
              <a:gd name="connsiteY9" fmla="*/ 3860800 h 4286250"/>
              <a:gd name="connsiteX10" fmla="*/ 539750 w 6299200"/>
              <a:gd name="connsiteY10" fmla="*/ 3746500 h 4286250"/>
              <a:gd name="connsiteX11" fmla="*/ 596900 w 6299200"/>
              <a:gd name="connsiteY11" fmla="*/ 3022600 h 4286250"/>
              <a:gd name="connsiteX12" fmla="*/ 654050 w 6299200"/>
              <a:gd name="connsiteY12" fmla="*/ 3194050 h 4286250"/>
              <a:gd name="connsiteX13" fmla="*/ 704850 w 6299200"/>
              <a:gd name="connsiteY13" fmla="*/ 2413000 h 4286250"/>
              <a:gd name="connsiteX14" fmla="*/ 762000 w 6299200"/>
              <a:gd name="connsiteY14" fmla="*/ 3314700 h 4286250"/>
              <a:gd name="connsiteX15" fmla="*/ 869950 w 6299200"/>
              <a:gd name="connsiteY15" fmla="*/ 1993900 h 4286250"/>
              <a:gd name="connsiteX16" fmla="*/ 914400 w 6299200"/>
              <a:gd name="connsiteY16" fmla="*/ 4044950 h 4286250"/>
              <a:gd name="connsiteX17" fmla="*/ 971550 w 6299200"/>
              <a:gd name="connsiteY17" fmla="*/ 2114550 h 4286250"/>
              <a:gd name="connsiteX18" fmla="*/ 1028700 w 6299200"/>
              <a:gd name="connsiteY18" fmla="*/ 2298700 h 4286250"/>
              <a:gd name="connsiteX19" fmla="*/ 1079500 w 6299200"/>
              <a:gd name="connsiteY19" fmla="*/ 3378200 h 4286250"/>
              <a:gd name="connsiteX20" fmla="*/ 1136650 w 6299200"/>
              <a:gd name="connsiteY20" fmla="*/ 3314700 h 4286250"/>
              <a:gd name="connsiteX21" fmla="*/ 1181100 w 6299200"/>
              <a:gd name="connsiteY21" fmla="*/ 4159250 h 4286250"/>
              <a:gd name="connsiteX22" fmla="*/ 1238250 w 6299200"/>
              <a:gd name="connsiteY22" fmla="*/ 2279650 h 4286250"/>
              <a:gd name="connsiteX23" fmla="*/ 1295400 w 6299200"/>
              <a:gd name="connsiteY23" fmla="*/ 3009900 h 4286250"/>
              <a:gd name="connsiteX24" fmla="*/ 1346200 w 6299200"/>
              <a:gd name="connsiteY24" fmla="*/ 3092450 h 4286250"/>
              <a:gd name="connsiteX25" fmla="*/ 1397000 w 6299200"/>
              <a:gd name="connsiteY25" fmla="*/ 844550 h 4286250"/>
              <a:gd name="connsiteX26" fmla="*/ 1454150 w 6299200"/>
              <a:gd name="connsiteY26" fmla="*/ 2159000 h 4286250"/>
              <a:gd name="connsiteX27" fmla="*/ 1562100 w 6299200"/>
              <a:gd name="connsiteY27" fmla="*/ 3860800 h 4286250"/>
              <a:gd name="connsiteX28" fmla="*/ 1612900 w 6299200"/>
              <a:gd name="connsiteY28" fmla="*/ 2540000 h 4286250"/>
              <a:gd name="connsiteX29" fmla="*/ 1663700 w 6299200"/>
              <a:gd name="connsiteY29" fmla="*/ 2482850 h 4286250"/>
              <a:gd name="connsiteX30" fmla="*/ 1720850 w 6299200"/>
              <a:gd name="connsiteY30" fmla="*/ 2774950 h 4286250"/>
              <a:gd name="connsiteX31" fmla="*/ 1771650 w 6299200"/>
              <a:gd name="connsiteY31" fmla="*/ 2413000 h 4286250"/>
              <a:gd name="connsiteX32" fmla="*/ 1822450 w 6299200"/>
              <a:gd name="connsiteY32" fmla="*/ 3867150 h 4286250"/>
              <a:gd name="connsiteX33" fmla="*/ 1930400 w 6299200"/>
              <a:gd name="connsiteY33" fmla="*/ 730250 h 4286250"/>
              <a:gd name="connsiteX34" fmla="*/ 1987550 w 6299200"/>
              <a:gd name="connsiteY34" fmla="*/ 3028950 h 4286250"/>
              <a:gd name="connsiteX35" fmla="*/ 2044700 w 6299200"/>
              <a:gd name="connsiteY35" fmla="*/ 1117600 h 4286250"/>
              <a:gd name="connsiteX36" fmla="*/ 2089150 w 6299200"/>
              <a:gd name="connsiteY36" fmla="*/ 552450 h 4286250"/>
              <a:gd name="connsiteX37" fmla="*/ 2139950 w 6299200"/>
              <a:gd name="connsiteY37" fmla="*/ 2400300 h 4286250"/>
              <a:gd name="connsiteX38" fmla="*/ 2197100 w 6299200"/>
              <a:gd name="connsiteY38" fmla="*/ 2298700 h 4286250"/>
              <a:gd name="connsiteX39" fmla="*/ 2247900 w 6299200"/>
              <a:gd name="connsiteY39" fmla="*/ 3136900 h 4286250"/>
              <a:gd name="connsiteX40" fmla="*/ 2305050 w 6299200"/>
              <a:gd name="connsiteY40" fmla="*/ 927100 h 4286250"/>
              <a:gd name="connsiteX41" fmla="*/ 2368550 w 6299200"/>
              <a:gd name="connsiteY41" fmla="*/ 990600 h 4286250"/>
              <a:gd name="connsiteX42" fmla="*/ 2406650 w 6299200"/>
              <a:gd name="connsiteY42" fmla="*/ 3251200 h 4286250"/>
              <a:gd name="connsiteX43" fmla="*/ 2470150 w 6299200"/>
              <a:gd name="connsiteY43" fmla="*/ 1631950 h 4286250"/>
              <a:gd name="connsiteX44" fmla="*/ 2514600 w 6299200"/>
              <a:gd name="connsiteY44" fmla="*/ 2482850 h 4286250"/>
              <a:gd name="connsiteX45" fmla="*/ 2565400 w 6299200"/>
              <a:gd name="connsiteY45" fmla="*/ 2755900 h 4286250"/>
              <a:gd name="connsiteX46" fmla="*/ 2622550 w 6299200"/>
              <a:gd name="connsiteY46" fmla="*/ 2552700 h 4286250"/>
              <a:gd name="connsiteX47" fmla="*/ 2679700 w 6299200"/>
              <a:gd name="connsiteY47" fmla="*/ 2965450 h 4286250"/>
              <a:gd name="connsiteX48" fmla="*/ 2730500 w 6299200"/>
              <a:gd name="connsiteY48" fmla="*/ 1022350 h 4286250"/>
              <a:gd name="connsiteX49" fmla="*/ 2781300 w 6299200"/>
              <a:gd name="connsiteY49" fmla="*/ 2419350 h 4286250"/>
              <a:gd name="connsiteX50" fmla="*/ 2844800 w 6299200"/>
              <a:gd name="connsiteY50" fmla="*/ 2857500 h 4286250"/>
              <a:gd name="connsiteX51" fmla="*/ 2889250 w 6299200"/>
              <a:gd name="connsiteY51" fmla="*/ 2895600 h 4286250"/>
              <a:gd name="connsiteX52" fmla="*/ 2940050 w 6299200"/>
              <a:gd name="connsiteY52" fmla="*/ 3746500 h 4286250"/>
              <a:gd name="connsiteX53" fmla="*/ 3003550 w 6299200"/>
              <a:gd name="connsiteY53" fmla="*/ 4286250 h 4286250"/>
              <a:gd name="connsiteX54" fmla="*/ 3048000 w 6299200"/>
              <a:gd name="connsiteY54" fmla="*/ 2355850 h 4286250"/>
              <a:gd name="connsiteX55" fmla="*/ 3105150 w 6299200"/>
              <a:gd name="connsiteY55" fmla="*/ 1320800 h 4286250"/>
              <a:gd name="connsiteX56" fmla="*/ 3162300 w 6299200"/>
              <a:gd name="connsiteY56" fmla="*/ 965200 h 4286250"/>
              <a:gd name="connsiteX57" fmla="*/ 3200400 w 6299200"/>
              <a:gd name="connsiteY57" fmla="*/ 2527300 h 4286250"/>
              <a:gd name="connsiteX58" fmla="*/ 3263900 w 6299200"/>
              <a:gd name="connsiteY58" fmla="*/ 1701800 h 4286250"/>
              <a:gd name="connsiteX59" fmla="*/ 3314700 w 6299200"/>
              <a:gd name="connsiteY59" fmla="*/ 2908300 h 4286250"/>
              <a:gd name="connsiteX60" fmla="*/ 3365500 w 6299200"/>
              <a:gd name="connsiteY60" fmla="*/ 3244850 h 4286250"/>
              <a:gd name="connsiteX61" fmla="*/ 3429000 w 6299200"/>
              <a:gd name="connsiteY61" fmla="*/ 2971800 h 4286250"/>
              <a:gd name="connsiteX62" fmla="*/ 3479800 w 6299200"/>
              <a:gd name="connsiteY62" fmla="*/ 3625850 h 4286250"/>
              <a:gd name="connsiteX63" fmla="*/ 3479800 w 6299200"/>
              <a:gd name="connsiteY63" fmla="*/ 3625850 h 4286250"/>
              <a:gd name="connsiteX64" fmla="*/ 3530600 w 6299200"/>
              <a:gd name="connsiteY64" fmla="*/ 3619500 h 4286250"/>
              <a:gd name="connsiteX65" fmla="*/ 3632200 w 6299200"/>
              <a:gd name="connsiteY65" fmla="*/ 1936750 h 4286250"/>
              <a:gd name="connsiteX66" fmla="*/ 3752850 w 6299200"/>
              <a:gd name="connsiteY66" fmla="*/ 2419350 h 4286250"/>
              <a:gd name="connsiteX67" fmla="*/ 3790950 w 6299200"/>
              <a:gd name="connsiteY67" fmla="*/ 2959100 h 4286250"/>
              <a:gd name="connsiteX68" fmla="*/ 3854450 w 6299200"/>
              <a:gd name="connsiteY68" fmla="*/ 3092450 h 4286250"/>
              <a:gd name="connsiteX69" fmla="*/ 3905250 w 6299200"/>
              <a:gd name="connsiteY69" fmla="*/ 3092450 h 4286250"/>
              <a:gd name="connsiteX70" fmla="*/ 3949700 w 6299200"/>
              <a:gd name="connsiteY70" fmla="*/ 3435350 h 4286250"/>
              <a:gd name="connsiteX71" fmla="*/ 4013200 w 6299200"/>
              <a:gd name="connsiteY71" fmla="*/ 2660650 h 4286250"/>
              <a:gd name="connsiteX72" fmla="*/ 4076700 w 6299200"/>
              <a:gd name="connsiteY72" fmla="*/ 2730500 h 4286250"/>
              <a:gd name="connsiteX73" fmla="*/ 4114800 w 6299200"/>
              <a:gd name="connsiteY73" fmla="*/ 3263900 h 4286250"/>
              <a:gd name="connsiteX74" fmla="*/ 4171950 w 6299200"/>
              <a:gd name="connsiteY74" fmla="*/ 2355850 h 4286250"/>
              <a:gd name="connsiteX75" fmla="*/ 4222750 w 6299200"/>
              <a:gd name="connsiteY75" fmla="*/ 2355850 h 4286250"/>
              <a:gd name="connsiteX76" fmla="*/ 4273550 w 6299200"/>
              <a:gd name="connsiteY76" fmla="*/ 2711450 h 4286250"/>
              <a:gd name="connsiteX77" fmla="*/ 4337050 w 6299200"/>
              <a:gd name="connsiteY77" fmla="*/ 2584450 h 4286250"/>
              <a:gd name="connsiteX78" fmla="*/ 4387850 w 6299200"/>
              <a:gd name="connsiteY78" fmla="*/ 2051050 h 4286250"/>
              <a:gd name="connsiteX79" fmla="*/ 4432300 w 6299200"/>
              <a:gd name="connsiteY79" fmla="*/ 3759200 h 4286250"/>
              <a:gd name="connsiteX80" fmla="*/ 4495800 w 6299200"/>
              <a:gd name="connsiteY80" fmla="*/ 4102100 h 4286250"/>
              <a:gd name="connsiteX81" fmla="*/ 4546600 w 6299200"/>
              <a:gd name="connsiteY81" fmla="*/ 2051050 h 4286250"/>
              <a:gd name="connsiteX82" fmla="*/ 4591050 w 6299200"/>
              <a:gd name="connsiteY82" fmla="*/ 1873250 h 4286250"/>
              <a:gd name="connsiteX83" fmla="*/ 4654550 w 6299200"/>
              <a:gd name="connsiteY83" fmla="*/ 3498850 h 4286250"/>
              <a:gd name="connsiteX84" fmla="*/ 4749800 w 6299200"/>
              <a:gd name="connsiteY84" fmla="*/ 2590800 h 4286250"/>
              <a:gd name="connsiteX85" fmla="*/ 4813300 w 6299200"/>
              <a:gd name="connsiteY85" fmla="*/ 3917950 h 4286250"/>
              <a:gd name="connsiteX86" fmla="*/ 4870450 w 6299200"/>
              <a:gd name="connsiteY86" fmla="*/ 1562100 h 4286250"/>
              <a:gd name="connsiteX87" fmla="*/ 4914900 w 6299200"/>
              <a:gd name="connsiteY87" fmla="*/ 1263650 h 4286250"/>
              <a:gd name="connsiteX88" fmla="*/ 5029200 w 6299200"/>
              <a:gd name="connsiteY88" fmla="*/ 3149600 h 4286250"/>
              <a:gd name="connsiteX89" fmla="*/ 5073650 w 6299200"/>
              <a:gd name="connsiteY89" fmla="*/ 1574800 h 4286250"/>
              <a:gd name="connsiteX90" fmla="*/ 5130800 w 6299200"/>
              <a:gd name="connsiteY90" fmla="*/ 1574800 h 4286250"/>
              <a:gd name="connsiteX91" fmla="*/ 5238750 w 6299200"/>
              <a:gd name="connsiteY91" fmla="*/ 3879850 h 4286250"/>
              <a:gd name="connsiteX92" fmla="*/ 5289550 w 6299200"/>
              <a:gd name="connsiteY92" fmla="*/ 2349500 h 4286250"/>
              <a:gd name="connsiteX93" fmla="*/ 5397500 w 6299200"/>
              <a:gd name="connsiteY93" fmla="*/ 3632200 h 4286250"/>
              <a:gd name="connsiteX94" fmla="*/ 5448300 w 6299200"/>
              <a:gd name="connsiteY94" fmla="*/ 2965450 h 4286250"/>
              <a:gd name="connsiteX95" fmla="*/ 5499100 w 6299200"/>
              <a:gd name="connsiteY95" fmla="*/ 1263650 h 4286250"/>
              <a:gd name="connsiteX96" fmla="*/ 5556250 w 6299200"/>
              <a:gd name="connsiteY96" fmla="*/ 1587500 h 4286250"/>
              <a:gd name="connsiteX97" fmla="*/ 5607050 w 6299200"/>
              <a:gd name="connsiteY97" fmla="*/ 1816100 h 4286250"/>
              <a:gd name="connsiteX98" fmla="*/ 5664200 w 6299200"/>
              <a:gd name="connsiteY98" fmla="*/ 1701800 h 4286250"/>
              <a:gd name="connsiteX99" fmla="*/ 5721350 w 6299200"/>
              <a:gd name="connsiteY99" fmla="*/ 1828800 h 4286250"/>
              <a:gd name="connsiteX100" fmla="*/ 5778500 w 6299200"/>
              <a:gd name="connsiteY100" fmla="*/ 2298700 h 4286250"/>
              <a:gd name="connsiteX101" fmla="*/ 5822950 w 6299200"/>
              <a:gd name="connsiteY101" fmla="*/ 2235200 h 4286250"/>
              <a:gd name="connsiteX102" fmla="*/ 5937250 w 6299200"/>
              <a:gd name="connsiteY102" fmla="*/ 908050 h 4286250"/>
              <a:gd name="connsiteX103" fmla="*/ 6038850 w 6299200"/>
              <a:gd name="connsiteY103" fmla="*/ 3505200 h 4286250"/>
              <a:gd name="connsiteX104" fmla="*/ 6089650 w 6299200"/>
              <a:gd name="connsiteY104" fmla="*/ 3124200 h 4286250"/>
              <a:gd name="connsiteX105" fmla="*/ 6140450 w 6299200"/>
              <a:gd name="connsiteY105" fmla="*/ 2165350 h 4286250"/>
              <a:gd name="connsiteX106" fmla="*/ 6197600 w 6299200"/>
              <a:gd name="connsiteY106" fmla="*/ 2165350 h 4286250"/>
              <a:gd name="connsiteX107" fmla="*/ 6248400 w 6299200"/>
              <a:gd name="connsiteY107" fmla="*/ 0 h 4286250"/>
              <a:gd name="connsiteX108" fmla="*/ 6299200 w 6299200"/>
              <a:gd name="connsiteY108" fmla="*/ 309880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361439 w 6361439"/>
              <a:gd name="connsiteY108"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361439 w 6361439"/>
              <a:gd name="connsiteY108"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294755 w 6361439"/>
              <a:gd name="connsiteY108" fmla="*/ 3058004 h 4286250"/>
              <a:gd name="connsiteX109" fmla="*/ 6361439 w 6361439"/>
              <a:gd name="connsiteY109"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294755 w 6361439"/>
              <a:gd name="connsiteY108" fmla="*/ 3058004 h 4286250"/>
              <a:gd name="connsiteX109" fmla="*/ 6361439 w 6361439"/>
              <a:gd name="connsiteY109"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294755 w 6361439"/>
              <a:gd name="connsiteY108" fmla="*/ 3058004 h 4286250"/>
              <a:gd name="connsiteX109" fmla="*/ 6361439 w 6361439"/>
              <a:gd name="connsiteY109"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294755 w 6361439"/>
              <a:gd name="connsiteY108" fmla="*/ 3058004 h 4286250"/>
              <a:gd name="connsiteX109" fmla="*/ 6361439 w 6361439"/>
              <a:gd name="connsiteY109"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294755 w 6361439"/>
              <a:gd name="connsiteY108" fmla="*/ 3058004 h 4286250"/>
              <a:gd name="connsiteX109" fmla="*/ 6361439 w 6361439"/>
              <a:gd name="connsiteY109" fmla="*/ 3177680 h 4286250"/>
              <a:gd name="connsiteX0" fmla="*/ 0 w 6361439"/>
              <a:gd name="connsiteY0" fmla="*/ 3543300 h 4286250"/>
              <a:gd name="connsiteX1" fmla="*/ 63500 w 6361439"/>
              <a:gd name="connsiteY1" fmla="*/ 2590800 h 4286250"/>
              <a:gd name="connsiteX2" fmla="*/ 120650 w 6361439"/>
              <a:gd name="connsiteY2" fmla="*/ 2882900 h 4286250"/>
              <a:gd name="connsiteX3" fmla="*/ 171450 w 6361439"/>
              <a:gd name="connsiteY3" fmla="*/ 3384550 h 4286250"/>
              <a:gd name="connsiteX4" fmla="*/ 215900 w 6361439"/>
              <a:gd name="connsiteY4" fmla="*/ 3536950 h 4286250"/>
              <a:gd name="connsiteX5" fmla="*/ 279400 w 6361439"/>
              <a:gd name="connsiteY5" fmla="*/ 2368550 h 4286250"/>
              <a:gd name="connsiteX6" fmla="*/ 336550 w 6361439"/>
              <a:gd name="connsiteY6" fmla="*/ 2641600 h 4286250"/>
              <a:gd name="connsiteX7" fmla="*/ 381000 w 6361439"/>
              <a:gd name="connsiteY7" fmla="*/ 3556000 h 4286250"/>
              <a:gd name="connsiteX8" fmla="*/ 444500 w 6361439"/>
              <a:gd name="connsiteY8" fmla="*/ 3765550 h 4286250"/>
              <a:gd name="connsiteX9" fmla="*/ 495300 w 6361439"/>
              <a:gd name="connsiteY9" fmla="*/ 3860800 h 4286250"/>
              <a:gd name="connsiteX10" fmla="*/ 539750 w 6361439"/>
              <a:gd name="connsiteY10" fmla="*/ 3746500 h 4286250"/>
              <a:gd name="connsiteX11" fmla="*/ 596900 w 6361439"/>
              <a:gd name="connsiteY11" fmla="*/ 3022600 h 4286250"/>
              <a:gd name="connsiteX12" fmla="*/ 654050 w 6361439"/>
              <a:gd name="connsiteY12" fmla="*/ 3194050 h 4286250"/>
              <a:gd name="connsiteX13" fmla="*/ 704850 w 6361439"/>
              <a:gd name="connsiteY13" fmla="*/ 2413000 h 4286250"/>
              <a:gd name="connsiteX14" fmla="*/ 762000 w 6361439"/>
              <a:gd name="connsiteY14" fmla="*/ 3314700 h 4286250"/>
              <a:gd name="connsiteX15" fmla="*/ 869950 w 6361439"/>
              <a:gd name="connsiteY15" fmla="*/ 1993900 h 4286250"/>
              <a:gd name="connsiteX16" fmla="*/ 914400 w 6361439"/>
              <a:gd name="connsiteY16" fmla="*/ 4044950 h 4286250"/>
              <a:gd name="connsiteX17" fmla="*/ 971550 w 6361439"/>
              <a:gd name="connsiteY17" fmla="*/ 2114550 h 4286250"/>
              <a:gd name="connsiteX18" fmla="*/ 1028700 w 6361439"/>
              <a:gd name="connsiteY18" fmla="*/ 2298700 h 4286250"/>
              <a:gd name="connsiteX19" fmla="*/ 1079500 w 6361439"/>
              <a:gd name="connsiteY19" fmla="*/ 3378200 h 4286250"/>
              <a:gd name="connsiteX20" fmla="*/ 1136650 w 6361439"/>
              <a:gd name="connsiteY20" fmla="*/ 3314700 h 4286250"/>
              <a:gd name="connsiteX21" fmla="*/ 1181100 w 6361439"/>
              <a:gd name="connsiteY21" fmla="*/ 4159250 h 4286250"/>
              <a:gd name="connsiteX22" fmla="*/ 1238250 w 6361439"/>
              <a:gd name="connsiteY22" fmla="*/ 2279650 h 4286250"/>
              <a:gd name="connsiteX23" fmla="*/ 1295400 w 6361439"/>
              <a:gd name="connsiteY23" fmla="*/ 3009900 h 4286250"/>
              <a:gd name="connsiteX24" fmla="*/ 1346200 w 6361439"/>
              <a:gd name="connsiteY24" fmla="*/ 3092450 h 4286250"/>
              <a:gd name="connsiteX25" fmla="*/ 1397000 w 6361439"/>
              <a:gd name="connsiteY25" fmla="*/ 844550 h 4286250"/>
              <a:gd name="connsiteX26" fmla="*/ 1454150 w 6361439"/>
              <a:gd name="connsiteY26" fmla="*/ 2159000 h 4286250"/>
              <a:gd name="connsiteX27" fmla="*/ 1562100 w 6361439"/>
              <a:gd name="connsiteY27" fmla="*/ 3860800 h 4286250"/>
              <a:gd name="connsiteX28" fmla="*/ 1612900 w 6361439"/>
              <a:gd name="connsiteY28" fmla="*/ 2540000 h 4286250"/>
              <a:gd name="connsiteX29" fmla="*/ 1663700 w 6361439"/>
              <a:gd name="connsiteY29" fmla="*/ 2482850 h 4286250"/>
              <a:gd name="connsiteX30" fmla="*/ 1720850 w 6361439"/>
              <a:gd name="connsiteY30" fmla="*/ 2774950 h 4286250"/>
              <a:gd name="connsiteX31" fmla="*/ 1771650 w 6361439"/>
              <a:gd name="connsiteY31" fmla="*/ 2413000 h 4286250"/>
              <a:gd name="connsiteX32" fmla="*/ 1822450 w 6361439"/>
              <a:gd name="connsiteY32" fmla="*/ 3867150 h 4286250"/>
              <a:gd name="connsiteX33" fmla="*/ 1930400 w 6361439"/>
              <a:gd name="connsiteY33" fmla="*/ 730250 h 4286250"/>
              <a:gd name="connsiteX34" fmla="*/ 1987550 w 6361439"/>
              <a:gd name="connsiteY34" fmla="*/ 3028950 h 4286250"/>
              <a:gd name="connsiteX35" fmla="*/ 2044700 w 6361439"/>
              <a:gd name="connsiteY35" fmla="*/ 1117600 h 4286250"/>
              <a:gd name="connsiteX36" fmla="*/ 2089150 w 6361439"/>
              <a:gd name="connsiteY36" fmla="*/ 552450 h 4286250"/>
              <a:gd name="connsiteX37" fmla="*/ 2139950 w 6361439"/>
              <a:gd name="connsiteY37" fmla="*/ 2400300 h 4286250"/>
              <a:gd name="connsiteX38" fmla="*/ 2197100 w 6361439"/>
              <a:gd name="connsiteY38" fmla="*/ 2298700 h 4286250"/>
              <a:gd name="connsiteX39" fmla="*/ 2247900 w 6361439"/>
              <a:gd name="connsiteY39" fmla="*/ 3136900 h 4286250"/>
              <a:gd name="connsiteX40" fmla="*/ 2305050 w 6361439"/>
              <a:gd name="connsiteY40" fmla="*/ 927100 h 4286250"/>
              <a:gd name="connsiteX41" fmla="*/ 2368550 w 6361439"/>
              <a:gd name="connsiteY41" fmla="*/ 990600 h 4286250"/>
              <a:gd name="connsiteX42" fmla="*/ 2406650 w 6361439"/>
              <a:gd name="connsiteY42" fmla="*/ 3251200 h 4286250"/>
              <a:gd name="connsiteX43" fmla="*/ 2470150 w 6361439"/>
              <a:gd name="connsiteY43" fmla="*/ 1631950 h 4286250"/>
              <a:gd name="connsiteX44" fmla="*/ 2514600 w 6361439"/>
              <a:gd name="connsiteY44" fmla="*/ 2482850 h 4286250"/>
              <a:gd name="connsiteX45" fmla="*/ 2565400 w 6361439"/>
              <a:gd name="connsiteY45" fmla="*/ 2755900 h 4286250"/>
              <a:gd name="connsiteX46" fmla="*/ 2622550 w 6361439"/>
              <a:gd name="connsiteY46" fmla="*/ 2552700 h 4286250"/>
              <a:gd name="connsiteX47" fmla="*/ 2679700 w 6361439"/>
              <a:gd name="connsiteY47" fmla="*/ 2965450 h 4286250"/>
              <a:gd name="connsiteX48" fmla="*/ 2730500 w 6361439"/>
              <a:gd name="connsiteY48" fmla="*/ 1022350 h 4286250"/>
              <a:gd name="connsiteX49" fmla="*/ 2781300 w 6361439"/>
              <a:gd name="connsiteY49" fmla="*/ 2419350 h 4286250"/>
              <a:gd name="connsiteX50" fmla="*/ 2844800 w 6361439"/>
              <a:gd name="connsiteY50" fmla="*/ 2857500 h 4286250"/>
              <a:gd name="connsiteX51" fmla="*/ 2889250 w 6361439"/>
              <a:gd name="connsiteY51" fmla="*/ 2895600 h 4286250"/>
              <a:gd name="connsiteX52" fmla="*/ 2940050 w 6361439"/>
              <a:gd name="connsiteY52" fmla="*/ 3746500 h 4286250"/>
              <a:gd name="connsiteX53" fmla="*/ 3003550 w 6361439"/>
              <a:gd name="connsiteY53" fmla="*/ 4286250 h 4286250"/>
              <a:gd name="connsiteX54" fmla="*/ 3048000 w 6361439"/>
              <a:gd name="connsiteY54" fmla="*/ 2355850 h 4286250"/>
              <a:gd name="connsiteX55" fmla="*/ 3105150 w 6361439"/>
              <a:gd name="connsiteY55" fmla="*/ 1320800 h 4286250"/>
              <a:gd name="connsiteX56" fmla="*/ 3162300 w 6361439"/>
              <a:gd name="connsiteY56" fmla="*/ 965200 h 4286250"/>
              <a:gd name="connsiteX57" fmla="*/ 3200400 w 6361439"/>
              <a:gd name="connsiteY57" fmla="*/ 2527300 h 4286250"/>
              <a:gd name="connsiteX58" fmla="*/ 3263900 w 6361439"/>
              <a:gd name="connsiteY58" fmla="*/ 1701800 h 4286250"/>
              <a:gd name="connsiteX59" fmla="*/ 3314700 w 6361439"/>
              <a:gd name="connsiteY59" fmla="*/ 2908300 h 4286250"/>
              <a:gd name="connsiteX60" fmla="*/ 3365500 w 6361439"/>
              <a:gd name="connsiteY60" fmla="*/ 3244850 h 4286250"/>
              <a:gd name="connsiteX61" fmla="*/ 3429000 w 6361439"/>
              <a:gd name="connsiteY61" fmla="*/ 2971800 h 4286250"/>
              <a:gd name="connsiteX62" fmla="*/ 3479800 w 6361439"/>
              <a:gd name="connsiteY62" fmla="*/ 3625850 h 4286250"/>
              <a:gd name="connsiteX63" fmla="*/ 3479800 w 6361439"/>
              <a:gd name="connsiteY63" fmla="*/ 3625850 h 4286250"/>
              <a:gd name="connsiteX64" fmla="*/ 3530600 w 6361439"/>
              <a:gd name="connsiteY64" fmla="*/ 3619500 h 4286250"/>
              <a:gd name="connsiteX65" fmla="*/ 3632200 w 6361439"/>
              <a:gd name="connsiteY65" fmla="*/ 1936750 h 4286250"/>
              <a:gd name="connsiteX66" fmla="*/ 3752850 w 6361439"/>
              <a:gd name="connsiteY66" fmla="*/ 2419350 h 4286250"/>
              <a:gd name="connsiteX67" fmla="*/ 3790950 w 6361439"/>
              <a:gd name="connsiteY67" fmla="*/ 2959100 h 4286250"/>
              <a:gd name="connsiteX68" fmla="*/ 3854450 w 6361439"/>
              <a:gd name="connsiteY68" fmla="*/ 3092450 h 4286250"/>
              <a:gd name="connsiteX69" fmla="*/ 3905250 w 6361439"/>
              <a:gd name="connsiteY69" fmla="*/ 3092450 h 4286250"/>
              <a:gd name="connsiteX70" fmla="*/ 3949700 w 6361439"/>
              <a:gd name="connsiteY70" fmla="*/ 3435350 h 4286250"/>
              <a:gd name="connsiteX71" fmla="*/ 4013200 w 6361439"/>
              <a:gd name="connsiteY71" fmla="*/ 2660650 h 4286250"/>
              <a:gd name="connsiteX72" fmla="*/ 4076700 w 6361439"/>
              <a:gd name="connsiteY72" fmla="*/ 2730500 h 4286250"/>
              <a:gd name="connsiteX73" fmla="*/ 4114800 w 6361439"/>
              <a:gd name="connsiteY73" fmla="*/ 3263900 h 4286250"/>
              <a:gd name="connsiteX74" fmla="*/ 4171950 w 6361439"/>
              <a:gd name="connsiteY74" fmla="*/ 2355850 h 4286250"/>
              <a:gd name="connsiteX75" fmla="*/ 4222750 w 6361439"/>
              <a:gd name="connsiteY75" fmla="*/ 2355850 h 4286250"/>
              <a:gd name="connsiteX76" fmla="*/ 4273550 w 6361439"/>
              <a:gd name="connsiteY76" fmla="*/ 2711450 h 4286250"/>
              <a:gd name="connsiteX77" fmla="*/ 4337050 w 6361439"/>
              <a:gd name="connsiteY77" fmla="*/ 2584450 h 4286250"/>
              <a:gd name="connsiteX78" fmla="*/ 4387850 w 6361439"/>
              <a:gd name="connsiteY78" fmla="*/ 2051050 h 4286250"/>
              <a:gd name="connsiteX79" fmla="*/ 4432300 w 6361439"/>
              <a:gd name="connsiteY79" fmla="*/ 3759200 h 4286250"/>
              <a:gd name="connsiteX80" fmla="*/ 4495800 w 6361439"/>
              <a:gd name="connsiteY80" fmla="*/ 4102100 h 4286250"/>
              <a:gd name="connsiteX81" fmla="*/ 4546600 w 6361439"/>
              <a:gd name="connsiteY81" fmla="*/ 2051050 h 4286250"/>
              <a:gd name="connsiteX82" fmla="*/ 4591050 w 6361439"/>
              <a:gd name="connsiteY82" fmla="*/ 1873250 h 4286250"/>
              <a:gd name="connsiteX83" fmla="*/ 4654550 w 6361439"/>
              <a:gd name="connsiteY83" fmla="*/ 3498850 h 4286250"/>
              <a:gd name="connsiteX84" fmla="*/ 4749800 w 6361439"/>
              <a:gd name="connsiteY84" fmla="*/ 2590800 h 4286250"/>
              <a:gd name="connsiteX85" fmla="*/ 4813300 w 6361439"/>
              <a:gd name="connsiteY85" fmla="*/ 3917950 h 4286250"/>
              <a:gd name="connsiteX86" fmla="*/ 4870450 w 6361439"/>
              <a:gd name="connsiteY86" fmla="*/ 1562100 h 4286250"/>
              <a:gd name="connsiteX87" fmla="*/ 4914900 w 6361439"/>
              <a:gd name="connsiteY87" fmla="*/ 1263650 h 4286250"/>
              <a:gd name="connsiteX88" fmla="*/ 5029200 w 6361439"/>
              <a:gd name="connsiteY88" fmla="*/ 3149600 h 4286250"/>
              <a:gd name="connsiteX89" fmla="*/ 5073650 w 6361439"/>
              <a:gd name="connsiteY89" fmla="*/ 1574800 h 4286250"/>
              <a:gd name="connsiteX90" fmla="*/ 5130800 w 6361439"/>
              <a:gd name="connsiteY90" fmla="*/ 1574800 h 4286250"/>
              <a:gd name="connsiteX91" fmla="*/ 5238750 w 6361439"/>
              <a:gd name="connsiteY91" fmla="*/ 3879850 h 4286250"/>
              <a:gd name="connsiteX92" fmla="*/ 5289550 w 6361439"/>
              <a:gd name="connsiteY92" fmla="*/ 2349500 h 4286250"/>
              <a:gd name="connsiteX93" fmla="*/ 5397500 w 6361439"/>
              <a:gd name="connsiteY93" fmla="*/ 3632200 h 4286250"/>
              <a:gd name="connsiteX94" fmla="*/ 5448300 w 6361439"/>
              <a:gd name="connsiteY94" fmla="*/ 2965450 h 4286250"/>
              <a:gd name="connsiteX95" fmla="*/ 5499100 w 6361439"/>
              <a:gd name="connsiteY95" fmla="*/ 1263650 h 4286250"/>
              <a:gd name="connsiteX96" fmla="*/ 5556250 w 6361439"/>
              <a:gd name="connsiteY96" fmla="*/ 1587500 h 4286250"/>
              <a:gd name="connsiteX97" fmla="*/ 5607050 w 6361439"/>
              <a:gd name="connsiteY97" fmla="*/ 1816100 h 4286250"/>
              <a:gd name="connsiteX98" fmla="*/ 5664200 w 6361439"/>
              <a:gd name="connsiteY98" fmla="*/ 1701800 h 4286250"/>
              <a:gd name="connsiteX99" fmla="*/ 5721350 w 6361439"/>
              <a:gd name="connsiteY99" fmla="*/ 1828800 h 4286250"/>
              <a:gd name="connsiteX100" fmla="*/ 5778500 w 6361439"/>
              <a:gd name="connsiteY100" fmla="*/ 2298700 h 4286250"/>
              <a:gd name="connsiteX101" fmla="*/ 5822950 w 6361439"/>
              <a:gd name="connsiteY101" fmla="*/ 2235200 h 4286250"/>
              <a:gd name="connsiteX102" fmla="*/ 5937250 w 6361439"/>
              <a:gd name="connsiteY102" fmla="*/ 908050 h 4286250"/>
              <a:gd name="connsiteX103" fmla="*/ 6038850 w 6361439"/>
              <a:gd name="connsiteY103" fmla="*/ 3505200 h 4286250"/>
              <a:gd name="connsiteX104" fmla="*/ 6089650 w 6361439"/>
              <a:gd name="connsiteY104" fmla="*/ 3124200 h 4286250"/>
              <a:gd name="connsiteX105" fmla="*/ 6140450 w 6361439"/>
              <a:gd name="connsiteY105" fmla="*/ 2165350 h 4286250"/>
              <a:gd name="connsiteX106" fmla="*/ 6197600 w 6361439"/>
              <a:gd name="connsiteY106" fmla="*/ 2165350 h 4286250"/>
              <a:gd name="connsiteX107" fmla="*/ 6248400 w 6361439"/>
              <a:gd name="connsiteY107" fmla="*/ 0 h 4286250"/>
              <a:gd name="connsiteX108" fmla="*/ 6294755 w 6361439"/>
              <a:gd name="connsiteY108" fmla="*/ 3058004 h 4286250"/>
              <a:gd name="connsiteX109" fmla="*/ 6361439 w 6361439"/>
              <a:gd name="connsiteY109" fmla="*/ 3177680 h 4286250"/>
              <a:gd name="connsiteX0" fmla="*/ 0 w 6356993"/>
              <a:gd name="connsiteY0" fmla="*/ 3543300 h 4286250"/>
              <a:gd name="connsiteX1" fmla="*/ 63500 w 6356993"/>
              <a:gd name="connsiteY1" fmla="*/ 2590800 h 4286250"/>
              <a:gd name="connsiteX2" fmla="*/ 120650 w 6356993"/>
              <a:gd name="connsiteY2" fmla="*/ 2882900 h 4286250"/>
              <a:gd name="connsiteX3" fmla="*/ 171450 w 6356993"/>
              <a:gd name="connsiteY3" fmla="*/ 3384550 h 4286250"/>
              <a:gd name="connsiteX4" fmla="*/ 215900 w 6356993"/>
              <a:gd name="connsiteY4" fmla="*/ 3536950 h 4286250"/>
              <a:gd name="connsiteX5" fmla="*/ 279400 w 6356993"/>
              <a:gd name="connsiteY5" fmla="*/ 2368550 h 4286250"/>
              <a:gd name="connsiteX6" fmla="*/ 336550 w 6356993"/>
              <a:gd name="connsiteY6" fmla="*/ 2641600 h 4286250"/>
              <a:gd name="connsiteX7" fmla="*/ 381000 w 6356993"/>
              <a:gd name="connsiteY7" fmla="*/ 3556000 h 4286250"/>
              <a:gd name="connsiteX8" fmla="*/ 444500 w 6356993"/>
              <a:gd name="connsiteY8" fmla="*/ 3765550 h 4286250"/>
              <a:gd name="connsiteX9" fmla="*/ 495300 w 6356993"/>
              <a:gd name="connsiteY9" fmla="*/ 3860800 h 4286250"/>
              <a:gd name="connsiteX10" fmla="*/ 539750 w 6356993"/>
              <a:gd name="connsiteY10" fmla="*/ 3746500 h 4286250"/>
              <a:gd name="connsiteX11" fmla="*/ 596900 w 6356993"/>
              <a:gd name="connsiteY11" fmla="*/ 3022600 h 4286250"/>
              <a:gd name="connsiteX12" fmla="*/ 654050 w 6356993"/>
              <a:gd name="connsiteY12" fmla="*/ 3194050 h 4286250"/>
              <a:gd name="connsiteX13" fmla="*/ 704850 w 6356993"/>
              <a:gd name="connsiteY13" fmla="*/ 2413000 h 4286250"/>
              <a:gd name="connsiteX14" fmla="*/ 762000 w 6356993"/>
              <a:gd name="connsiteY14" fmla="*/ 3314700 h 4286250"/>
              <a:gd name="connsiteX15" fmla="*/ 869950 w 6356993"/>
              <a:gd name="connsiteY15" fmla="*/ 1993900 h 4286250"/>
              <a:gd name="connsiteX16" fmla="*/ 914400 w 6356993"/>
              <a:gd name="connsiteY16" fmla="*/ 4044950 h 4286250"/>
              <a:gd name="connsiteX17" fmla="*/ 971550 w 6356993"/>
              <a:gd name="connsiteY17" fmla="*/ 2114550 h 4286250"/>
              <a:gd name="connsiteX18" fmla="*/ 1028700 w 6356993"/>
              <a:gd name="connsiteY18" fmla="*/ 2298700 h 4286250"/>
              <a:gd name="connsiteX19" fmla="*/ 1079500 w 6356993"/>
              <a:gd name="connsiteY19" fmla="*/ 3378200 h 4286250"/>
              <a:gd name="connsiteX20" fmla="*/ 1136650 w 6356993"/>
              <a:gd name="connsiteY20" fmla="*/ 3314700 h 4286250"/>
              <a:gd name="connsiteX21" fmla="*/ 1181100 w 6356993"/>
              <a:gd name="connsiteY21" fmla="*/ 4159250 h 4286250"/>
              <a:gd name="connsiteX22" fmla="*/ 1238250 w 6356993"/>
              <a:gd name="connsiteY22" fmla="*/ 2279650 h 4286250"/>
              <a:gd name="connsiteX23" fmla="*/ 1295400 w 6356993"/>
              <a:gd name="connsiteY23" fmla="*/ 3009900 h 4286250"/>
              <a:gd name="connsiteX24" fmla="*/ 1346200 w 6356993"/>
              <a:gd name="connsiteY24" fmla="*/ 3092450 h 4286250"/>
              <a:gd name="connsiteX25" fmla="*/ 1397000 w 6356993"/>
              <a:gd name="connsiteY25" fmla="*/ 844550 h 4286250"/>
              <a:gd name="connsiteX26" fmla="*/ 1454150 w 6356993"/>
              <a:gd name="connsiteY26" fmla="*/ 2159000 h 4286250"/>
              <a:gd name="connsiteX27" fmla="*/ 1562100 w 6356993"/>
              <a:gd name="connsiteY27" fmla="*/ 3860800 h 4286250"/>
              <a:gd name="connsiteX28" fmla="*/ 1612900 w 6356993"/>
              <a:gd name="connsiteY28" fmla="*/ 2540000 h 4286250"/>
              <a:gd name="connsiteX29" fmla="*/ 1663700 w 6356993"/>
              <a:gd name="connsiteY29" fmla="*/ 2482850 h 4286250"/>
              <a:gd name="connsiteX30" fmla="*/ 1720850 w 6356993"/>
              <a:gd name="connsiteY30" fmla="*/ 2774950 h 4286250"/>
              <a:gd name="connsiteX31" fmla="*/ 1771650 w 6356993"/>
              <a:gd name="connsiteY31" fmla="*/ 2413000 h 4286250"/>
              <a:gd name="connsiteX32" fmla="*/ 1822450 w 6356993"/>
              <a:gd name="connsiteY32" fmla="*/ 3867150 h 4286250"/>
              <a:gd name="connsiteX33" fmla="*/ 1930400 w 6356993"/>
              <a:gd name="connsiteY33" fmla="*/ 730250 h 4286250"/>
              <a:gd name="connsiteX34" fmla="*/ 1987550 w 6356993"/>
              <a:gd name="connsiteY34" fmla="*/ 3028950 h 4286250"/>
              <a:gd name="connsiteX35" fmla="*/ 2044700 w 6356993"/>
              <a:gd name="connsiteY35" fmla="*/ 1117600 h 4286250"/>
              <a:gd name="connsiteX36" fmla="*/ 2089150 w 6356993"/>
              <a:gd name="connsiteY36" fmla="*/ 552450 h 4286250"/>
              <a:gd name="connsiteX37" fmla="*/ 2139950 w 6356993"/>
              <a:gd name="connsiteY37" fmla="*/ 2400300 h 4286250"/>
              <a:gd name="connsiteX38" fmla="*/ 2197100 w 6356993"/>
              <a:gd name="connsiteY38" fmla="*/ 2298700 h 4286250"/>
              <a:gd name="connsiteX39" fmla="*/ 2247900 w 6356993"/>
              <a:gd name="connsiteY39" fmla="*/ 3136900 h 4286250"/>
              <a:gd name="connsiteX40" fmla="*/ 2305050 w 6356993"/>
              <a:gd name="connsiteY40" fmla="*/ 927100 h 4286250"/>
              <a:gd name="connsiteX41" fmla="*/ 2368550 w 6356993"/>
              <a:gd name="connsiteY41" fmla="*/ 990600 h 4286250"/>
              <a:gd name="connsiteX42" fmla="*/ 2406650 w 6356993"/>
              <a:gd name="connsiteY42" fmla="*/ 3251200 h 4286250"/>
              <a:gd name="connsiteX43" fmla="*/ 2470150 w 6356993"/>
              <a:gd name="connsiteY43" fmla="*/ 1631950 h 4286250"/>
              <a:gd name="connsiteX44" fmla="*/ 2514600 w 6356993"/>
              <a:gd name="connsiteY44" fmla="*/ 2482850 h 4286250"/>
              <a:gd name="connsiteX45" fmla="*/ 2565400 w 6356993"/>
              <a:gd name="connsiteY45" fmla="*/ 2755900 h 4286250"/>
              <a:gd name="connsiteX46" fmla="*/ 2622550 w 6356993"/>
              <a:gd name="connsiteY46" fmla="*/ 2552700 h 4286250"/>
              <a:gd name="connsiteX47" fmla="*/ 2679700 w 6356993"/>
              <a:gd name="connsiteY47" fmla="*/ 2965450 h 4286250"/>
              <a:gd name="connsiteX48" fmla="*/ 2730500 w 6356993"/>
              <a:gd name="connsiteY48" fmla="*/ 1022350 h 4286250"/>
              <a:gd name="connsiteX49" fmla="*/ 2781300 w 6356993"/>
              <a:gd name="connsiteY49" fmla="*/ 2419350 h 4286250"/>
              <a:gd name="connsiteX50" fmla="*/ 2844800 w 6356993"/>
              <a:gd name="connsiteY50" fmla="*/ 2857500 h 4286250"/>
              <a:gd name="connsiteX51" fmla="*/ 2889250 w 6356993"/>
              <a:gd name="connsiteY51" fmla="*/ 2895600 h 4286250"/>
              <a:gd name="connsiteX52" fmla="*/ 2940050 w 6356993"/>
              <a:gd name="connsiteY52" fmla="*/ 3746500 h 4286250"/>
              <a:gd name="connsiteX53" fmla="*/ 3003550 w 6356993"/>
              <a:gd name="connsiteY53" fmla="*/ 4286250 h 4286250"/>
              <a:gd name="connsiteX54" fmla="*/ 3048000 w 6356993"/>
              <a:gd name="connsiteY54" fmla="*/ 2355850 h 4286250"/>
              <a:gd name="connsiteX55" fmla="*/ 3105150 w 6356993"/>
              <a:gd name="connsiteY55" fmla="*/ 1320800 h 4286250"/>
              <a:gd name="connsiteX56" fmla="*/ 3162300 w 6356993"/>
              <a:gd name="connsiteY56" fmla="*/ 965200 h 4286250"/>
              <a:gd name="connsiteX57" fmla="*/ 3200400 w 6356993"/>
              <a:gd name="connsiteY57" fmla="*/ 2527300 h 4286250"/>
              <a:gd name="connsiteX58" fmla="*/ 3263900 w 6356993"/>
              <a:gd name="connsiteY58" fmla="*/ 1701800 h 4286250"/>
              <a:gd name="connsiteX59" fmla="*/ 3314700 w 6356993"/>
              <a:gd name="connsiteY59" fmla="*/ 2908300 h 4286250"/>
              <a:gd name="connsiteX60" fmla="*/ 3365500 w 6356993"/>
              <a:gd name="connsiteY60" fmla="*/ 3244850 h 4286250"/>
              <a:gd name="connsiteX61" fmla="*/ 3429000 w 6356993"/>
              <a:gd name="connsiteY61" fmla="*/ 2971800 h 4286250"/>
              <a:gd name="connsiteX62" fmla="*/ 3479800 w 6356993"/>
              <a:gd name="connsiteY62" fmla="*/ 3625850 h 4286250"/>
              <a:gd name="connsiteX63" fmla="*/ 3479800 w 6356993"/>
              <a:gd name="connsiteY63" fmla="*/ 3625850 h 4286250"/>
              <a:gd name="connsiteX64" fmla="*/ 3530600 w 6356993"/>
              <a:gd name="connsiteY64" fmla="*/ 3619500 h 4286250"/>
              <a:gd name="connsiteX65" fmla="*/ 3632200 w 6356993"/>
              <a:gd name="connsiteY65" fmla="*/ 1936750 h 4286250"/>
              <a:gd name="connsiteX66" fmla="*/ 3752850 w 6356993"/>
              <a:gd name="connsiteY66" fmla="*/ 2419350 h 4286250"/>
              <a:gd name="connsiteX67" fmla="*/ 3790950 w 6356993"/>
              <a:gd name="connsiteY67" fmla="*/ 2959100 h 4286250"/>
              <a:gd name="connsiteX68" fmla="*/ 3854450 w 6356993"/>
              <a:gd name="connsiteY68" fmla="*/ 3092450 h 4286250"/>
              <a:gd name="connsiteX69" fmla="*/ 3905250 w 6356993"/>
              <a:gd name="connsiteY69" fmla="*/ 3092450 h 4286250"/>
              <a:gd name="connsiteX70" fmla="*/ 3949700 w 6356993"/>
              <a:gd name="connsiteY70" fmla="*/ 3435350 h 4286250"/>
              <a:gd name="connsiteX71" fmla="*/ 4013200 w 6356993"/>
              <a:gd name="connsiteY71" fmla="*/ 2660650 h 4286250"/>
              <a:gd name="connsiteX72" fmla="*/ 4076700 w 6356993"/>
              <a:gd name="connsiteY72" fmla="*/ 2730500 h 4286250"/>
              <a:gd name="connsiteX73" fmla="*/ 4114800 w 6356993"/>
              <a:gd name="connsiteY73" fmla="*/ 3263900 h 4286250"/>
              <a:gd name="connsiteX74" fmla="*/ 4171950 w 6356993"/>
              <a:gd name="connsiteY74" fmla="*/ 2355850 h 4286250"/>
              <a:gd name="connsiteX75" fmla="*/ 4222750 w 6356993"/>
              <a:gd name="connsiteY75" fmla="*/ 2355850 h 4286250"/>
              <a:gd name="connsiteX76" fmla="*/ 4273550 w 6356993"/>
              <a:gd name="connsiteY76" fmla="*/ 2711450 h 4286250"/>
              <a:gd name="connsiteX77" fmla="*/ 4337050 w 6356993"/>
              <a:gd name="connsiteY77" fmla="*/ 2584450 h 4286250"/>
              <a:gd name="connsiteX78" fmla="*/ 4387850 w 6356993"/>
              <a:gd name="connsiteY78" fmla="*/ 2051050 h 4286250"/>
              <a:gd name="connsiteX79" fmla="*/ 4432300 w 6356993"/>
              <a:gd name="connsiteY79" fmla="*/ 3759200 h 4286250"/>
              <a:gd name="connsiteX80" fmla="*/ 4495800 w 6356993"/>
              <a:gd name="connsiteY80" fmla="*/ 4102100 h 4286250"/>
              <a:gd name="connsiteX81" fmla="*/ 4546600 w 6356993"/>
              <a:gd name="connsiteY81" fmla="*/ 2051050 h 4286250"/>
              <a:gd name="connsiteX82" fmla="*/ 4591050 w 6356993"/>
              <a:gd name="connsiteY82" fmla="*/ 1873250 h 4286250"/>
              <a:gd name="connsiteX83" fmla="*/ 4654550 w 6356993"/>
              <a:gd name="connsiteY83" fmla="*/ 3498850 h 4286250"/>
              <a:gd name="connsiteX84" fmla="*/ 4749800 w 6356993"/>
              <a:gd name="connsiteY84" fmla="*/ 2590800 h 4286250"/>
              <a:gd name="connsiteX85" fmla="*/ 4813300 w 6356993"/>
              <a:gd name="connsiteY85" fmla="*/ 3917950 h 4286250"/>
              <a:gd name="connsiteX86" fmla="*/ 4870450 w 6356993"/>
              <a:gd name="connsiteY86" fmla="*/ 1562100 h 4286250"/>
              <a:gd name="connsiteX87" fmla="*/ 4914900 w 6356993"/>
              <a:gd name="connsiteY87" fmla="*/ 1263650 h 4286250"/>
              <a:gd name="connsiteX88" fmla="*/ 5029200 w 6356993"/>
              <a:gd name="connsiteY88" fmla="*/ 3149600 h 4286250"/>
              <a:gd name="connsiteX89" fmla="*/ 5073650 w 6356993"/>
              <a:gd name="connsiteY89" fmla="*/ 1574800 h 4286250"/>
              <a:gd name="connsiteX90" fmla="*/ 5130800 w 6356993"/>
              <a:gd name="connsiteY90" fmla="*/ 1574800 h 4286250"/>
              <a:gd name="connsiteX91" fmla="*/ 5238750 w 6356993"/>
              <a:gd name="connsiteY91" fmla="*/ 3879850 h 4286250"/>
              <a:gd name="connsiteX92" fmla="*/ 5289550 w 6356993"/>
              <a:gd name="connsiteY92" fmla="*/ 2349500 h 4286250"/>
              <a:gd name="connsiteX93" fmla="*/ 5397500 w 6356993"/>
              <a:gd name="connsiteY93" fmla="*/ 3632200 h 4286250"/>
              <a:gd name="connsiteX94" fmla="*/ 5448300 w 6356993"/>
              <a:gd name="connsiteY94" fmla="*/ 2965450 h 4286250"/>
              <a:gd name="connsiteX95" fmla="*/ 5499100 w 6356993"/>
              <a:gd name="connsiteY95" fmla="*/ 1263650 h 4286250"/>
              <a:gd name="connsiteX96" fmla="*/ 5556250 w 6356993"/>
              <a:gd name="connsiteY96" fmla="*/ 1587500 h 4286250"/>
              <a:gd name="connsiteX97" fmla="*/ 5607050 w 6356993"/>
              <a:gd name="connsiteY97" fmla="*/ 1816100 h 4286250"/>
              <a:gd name="connsiteX98" fmla="*/ 5664200 w 6356993"/>
              <a:gd name="connsiteY98" fmla="*/ 1701800 h 4286250"/>
              <a:gd name="connsiteX99" fmla="*/ 5721350 w 6356993"/>
              <a:gd name="connsiteY99" fmla="*/ 1828800 h 4286250"/>
              <a:gd name="connsiteX100" fmla="*/ 5778500 w 6356993"/>
              <a:gd name="connsiteY100" fmla="*/ 2298700 h 4286250"/>
              <a:gd name="connsiteX101" fmla="*/ 5822950 w 6356993"/>
              <a:gd name="connsiteY101" fmla="*/ 2235200 h 4286250"/>
              <a:gd name="connsiteX102" fmla="*/ 5937250 w 6356993"/>
              <a:gd name="connsiteY102" fmla="*/ 908050 h 4286250"/>
              <a:gd name="connsiteX103" fmla="*/ 6038850 w 6356993"/>
              <a:gd name="connsiteY103" fmla="*/ 3505200 h 4286250"/>
              <a:gd name="connsiteX104" fmla="*/ 6089650 w 6356993"/>
              <a:gd name="connsiteY104" fmla="*/ 3124200 h 4286250"/>
              <a:gd name="connsiteX105" fmla="*/ 6140450 w 6356993"/>
              <a:gd name="connsiteY105" fmla="*/ 2165350 h 4286250"/>
              <a:gd name="connsiteX106" fmla="*/ 6197600 w 6356993"/>
              <a:gd name="connsiteY106" fmla="*/ 2165350 h 4286250"/>
              <a:gd name="connsiteX107" fmla="*/ 6248400 w 6356993"/>
              <a:gd name="connsiteY107" fmla="*/ 0 h 4286250"/>
              <a:gd name="connsiteX108" fmla="*/ 6294755 w 6356993"/>
              <a:gd name="connsiteY108" fmla="*/ 3058004 h 4286250"/>
              <a:gd name="connsiteX109" fmla="*/ 6356993 w 6356993"/>
              <a:gd name="connsiteY109" fmla="*/ 3190826 h 4286250"/>
              <a:gd name="connsiteX0" fmla="*/ 0 w 6356993"/>
              <a:gd name="connsiteY0" fmla="*/ 3543300 h 4286250"/>
              <a:gd name="connsiteX1" fmla="*/ 63500 w 6356993"/>
              <a:gd name="connsiteY1" fmla="*/ 2590800 h 4286250"/>
              <a:gd name="connsiteX2" fmla="*/ 120650 w 6356993"/>
              <a:gd name="connsiteY2" fmla="*/ 2882900 h 4286250"/>
              <a:gd name="connsiteX3" fmla="*/ 171450 w 6356993"/>
              <a:gd name="connsiteY3" fmla="*/ 3384550 h 4286250"/>
              <a:gd name="connsiteX4" fmla="*/ 215900 w 6356993"/>
              <a:gd name="connsiteY4" fmla="*/ 3536950 h 4286250"/>
              <a:gd name="connsiteX5" fmla="*/ 279400 w 6356993"/>
              <a:gd name="connsiteY5" fmla="*/ 2368550 h 4286250"/>
              <a:gd name="connsiteX6" fmla="*/ 336550 w 6356993"/>
              <a:gd name="connsiteY6" fmla="*/ 2641600 h 4286250"/>
              <a:gd name="connsiteX7" fmla="*/ 381000 w 6356993"/>
              <a:gd name="connsiteY7" fmla="*/ 3556000 h 4286250"/>
              <a:gd name="connsiteX8" fmla="*/ 444500 w 6356993"/>
              <a:gd name="connsiteY8" fmla="*/ 3765550 h 4286250"/>
              <a:gd name="connsiteX9" fmla="*/ 495300 w 6356993"/>
              <a:gd name="connsiteY9" fmla="*/ 3860800 h 4286250"/>
              <a:gd name="connsiteX10" fmla="*/ 539750 w 6356993"/>
              <a:gd name="connsiteY10" fmla="*/ 3746500 h 4286250"/>
              <a:gd name="connsiteX11" fmla="*/ 596900 w 6356993"/>
              <a:gd name="connsiteY11" fmla="*/ 3022600 h 4286250"/>
              <a:gd name="connsiteX12" fmla="*/ 654050 w 6356993"/>
              <a:gd name="connsiteY12" fmla="*/ 3194050 h 4286250"/>
              <a:gd name="connsiteX13" fmla="*/ 704850 w 6356993"/>
              <a:gd name="connsiteY13" fmla="*/ 2413000 h 4286250"/>
              <a:gd name="connsiteX14" fmla="*/ 762000 w 6356993"/>
              <a:gd name="connsiteY14" fmla="*/ 3314700 h 4286250"/>
              <a:gd name="connsiteX15" fmla="*/ 869950 w 6356993"/>
              <a:gd name="connsiteY15" fmla="*/ 1993900 h 4286250"/>
              <a:gd name="connsiteX16" fmla="*/ 914400 w 6356993"/>
              <a:gd name="connsiteY16" fmla="*/ 4044950 h 4286250"/>
              <a:gd name="connsiteX17" fmla="*/ 971550 w 6356993"/>
              <a:gd name="connsiteY17" fmla="*/ 2114550 h 4286250"/>
              <a:gd name="connsiteX18" fmla="*/ 1028700 w 6356993"/>
              <a:gd name="connsiteY18" fmla="*/ 2298700 h 4286250"/>
              <a:gd name="connsiteX19" fmla="*/ 1079500 w 6356993"/>
              <a:gd name="connsiteY19" fmla="*/ 3378200 h 4286250"/>
              <a:gd name="connsiteX20" fmla="*/ 1136650 w 6356993"/>
              <a:gd name="connsiteY20" fmla="*/ 3314700 h 4286250"/>
              <a:gd name="connsiteX21" fmla="*/ 1181100 w 6356993"/>
              <a:gd name="connsiteY21" fmla="*/ 4159250 h 4286250"/>
              <a:gd name="connsiteX22" fmla="*/ 1238250 w 6356993"/>
              <a:gd name="connsiteY22" fmla="*/ 2279650 h 4286250"/>
              <a:gd name="connsiteX23" fmla="*/ 1295400 w 6356993"/>
              <a:gd name="connsiteY23" fmla="*/ 3009900 h 4286250"/>
              <a:gd name="connsiteX24" fmla="*/ 1346200 w 6356993"/>
              <a:gd name="connsiteY24" fmla="*/ 3092450 h 4286250"/>
              <a:gd name="connsiteX25" fmla="*/ 1397000 w 6356993"/>
              <a:gd name="connsiteY25" fmla="*/ 844550 h 4286250"/>
              <a:gd name="connsiteX26" fmla="*/ 1454150 w 6356993"/>
              <a:gd name="connsiteY26" fmla="*/ 2159000 h 4286250"/>
              <a:gd name="connsiteX27" fmla="*/ 1562100 w 6356993"/>
              <a:gd name="connsiteY27" fmla="*/ 3860800 h 4286250"/>
              <a:gd name="connsiteX28" fmla="*/ 1612900 w 6356993"/>
              <a:gd name="connsiteY28" fmla="*/ 2540000 h 4286250"/>
              <a:gd name="connsiteX29" fmla="*/ 1663700 w 6356993"/>
              <a:gd name="connsiteY29" fmla="*/ 2482850 h 4286250"/>
              <a:gd name="connsiteX30" fmla="*/ 1720850 w 6356993"/>
              <a:gd name="connsiteY30" fmla="*/ 2774950 h 4286250"/>
              <a:gd name="connsiteX31" fmla="*/ 1771650 w 6356993"/>
              <a:gd name="connsiteY31" fmla="*/ 2413000 h 4286250"/>
              <a:gd name="connsiteX32" fmla="*/ 1822450 w 6356993"/>
              <a:gd name="connsiteY32" fmla="*/ 3867150 h 4286250"/>
              <a:gd name="connsiteX33" fmla="*/ 1930400 w 6356993"/>
              <a:gd name="connsiteY33" fmla="*/ 730250 h 4286250"/>
              <a:gd name="connsiteX34" fmla="*/ 1987550 w 6356993"/>
              <a:gd name="connsiteY34" fmla="*/ 3028950 h 4286250"/>
              <a:gd name="connsiteX35" fmla="*/ 2044700 w 6356993"/>
              <a:gd name="connsiteY35" fmla="*/ 1117600 h 4286250"/>
              <a:gd name="connsiteX36" fmla="*/ 2089150 w 6356993"/>
              <a:gd name="connsiteY36" fmla="*/ 552450 h 4286250"/>
              <a:gd name="connsiteX37" fmla="*/ 2139950 w 6356993"/>
              <a:gd name="connsiteY37" fmla="*/ 2400300 h 4286250"/>
              <a:gd name="connsiteX38" fmla="*/ 2197100 w 6356993"/>
              <a:gd name="connsiteY38" fmla="*/ 2298700 h 4286250"/>
              <a:gd name="connsiteX39" fmla="*/ 2247900 w 6356993"/>
              <a:gd name="connsiteY39" fmla="*/ 3136900 h 4286250"/>
              <a:gd name="connsiteX40" fmla="*/ 2305050 w 6356993"/>
              <a:gd name="connsiteY40" fmla="*/ 927100 h 4286250"/>
              <a:gd name="connsiteX41" fmla="*/ 2368550 w 6356993"/>
              <a:gd name="connsiteY41" fmla="*/ 990600 h 4286250"/>
              <a:gd name="connsiteX42" fmla="*/ 2406650 w 6356993"/>
              <a:gd name="connsiteY42" fmla="*/ 3251200 h 4286250"/>
              <a:gd name="connsiteX43" fmla="*/ 2470150 w 6356993"/>
              <a:gd name="connsiteY43" fmla="*/ 1631950 h 4286250"/>
              <a:gd name="connsiteX44" fmla="*/ 2514600 w 6356993"/>
              <a:gd name="connsiteY44" fmla="*/ 2482850 h 4286250"/>
              <a:gd name="connsiteX45" fmla="*/ 2565400 w 6356993"/>
              <a:gd name="connsiteY45" fmla="*/ 2755900 h 4286250"/>
              <a:gd name="connsiteX46" fmla="*/ 2622550 w 6356993"/>
              <a:gd name="connsiteY46" fmla="*/ 2552700 h 4286250"/>
              <a:gd name="connsiteX47" fmla="*/ 2679700 w 6356993"/>
              <a:gd name="connsiteY47" fmla="*/ 2965450 h 4286250"/>
              <a:gd name="connsiteX48" fmla="*/ 2730500 w 6356993"/>
              <a:gd name="connsiteY48" fmla="*/ 1022350 h 4286250"/>
              <a:gd name="connsiteX49" fmla="*/ 2781300 w 6356993"/>
              <a:gd name="connsiteY49" fmla="*/ 2419350 h 4286250"/>
              <a:gd name="connsiteX50" fmla="*/ 2844800 w 6356993"/>
              <a:gd name="connsiteY50" fmla="*/ 2857500 h 4286250"/>
              <a:gd name="connsiteX51" fmla="*/ 2889250 w 6356993"/>
              <a:gd name="connsiteY51" fmla="*/ 2895600 h 4286250"/>
              <a:gd name="connsiteX52" fmla="*/ 2940050 w 6356993"/>
              <a:gd name="connsiteY52" fmla="*/ 3746500 h 4286250"/>
              <a:gd name="connsiteX53" fmla="*/ 3003550 w 6356993"/>
              <a:gd name="connsiteY53" fmla="*/ 4286250 h 4286250"/>
              <a:gd name="connsiteX54" fmla="*/ 3048000 w 6356993"/>
              <a:gd name="connsiteY54" fmla="*/ 2355850 h 4286250"/>
              <a:gd name="connsiteX55" fmla="*/ 3105150 w 6356993"/>
              <a:gd name="connsiteY55" fmla="*/ 1320800 h 4286250"/>
              <a:gd name="connsiteX56" fmla="*/ 3162300 w 6356993"/>
              <a:gd name="connsiteY56" fmla="*/ 965200 h 4286250"/>
              <a:gd name="connsiteX57" fmla="*/ 3200400 w 6356993"/>
              <a:gd name="connsiteY57" fmla="*/ 2527300 h 4286250"/>
              <a:gd name="connsiteX58" fmla="*/ 3263900 w 6356993"/>
              <a:gd name="connsiteY58" fmla="*/ 1701800 h 4286250"/>
              <a:gd name="connsiteX59" fmla="*/ 3314700 w 6356993"/>
              <a:gd name="connsiteY59" fmla="*/ 2908300 h 4286250"/>
              <a:gd name="connsiteX60" fmla="*/ 3365500 w 6356993"/>
              <a:gd name="connsiteY60" fmla="*/ 3244850 h 4286250"/>
              <a:gd name="connsiteX61" fmla="*/ 3429000 w 6356993"/>
              <a:gd name="connsiteY61" fmla="*/ 2971800 h 4286250"/>
              <a:gd name="connsiteX62" fmla="*/ 3479800 w 6356993"/>
              <a:gd name="connsiteY62" fmla="*/ 3625850 h 4286250"/>
              <a:gd name="connsiteX63" fmla="*/ 3479800 w 6356993"/>
              <a:gd name="connsiteY63" fmla="*/ 3625850 h 4286250"/>
              <a:gd name="connsiteX64" fmla="*/ 3530600 w 6356993"/>
              <a:gd name="connsiteY64" fmla="*/ 3619500 h 4286250"/>
              <a:gd name="connsiteX65" fmla="*/ 3632200 w 6356993"/>
              <a:gd name="connsiteY65" fmla="*/ 1936750 h 4286250"/>
              <a:gd name="connsiteX66" fmla="*/ 3752850 w 6356993"/>
              <a:gd name="connsiteY66" fmla="*/ 2419350 h 4286250"/>
              <a:gd name="connsiteX67" fmla="*/ 3790950 w 6356993"/>
              <a:gd name="connsiteY67" fmla="*/ 2959100 h 4286250"/>
              <a:gd name="connsiteX68" fmla="*/ 3854450 w 6356993"/>
              <a:gd name="connsiteY68" fmla="*/ 3092450 h 4286250"/>
              <a:gd name="connsiteX69" fmla="*/ 3905250 w 6356993"/>
              <a:gd name="connsiteY69" fmla="*/ 3092450 h 4286250"/>
              <a:gd name="connsiteX70" fmla="*/ 3949700 w 6356993"/>
              <a:gd name="connsiteY70" fmla="*/ 3435350 h 4286250"/>
              <a:gd name="connsiteX71" fmla="*/ 4013200 w 6356993"/>
              <a:gd name="connsiteY71" fmla="*/ 2660650 h 4286250"/>
              <a:gd name="connsiteX72" fmla="*/ 4076700 w 6356993"/>
              <a:gd name="connsiteY72" fmla="*/ 2730500 h 4286250"/>
              <a:gd name="connsiteX73" fmla="*/ 4114800 w 6356993"/>
              <a:gd name="connsiteY73" fmla="*/ 3263900 h 4286250"/>
              <a:gd name="connsiteX74" fmla="*/ 4171950 w 6356993"/>
              <a:gd name="connsiteY74" fmla="*/ 2355850 h 4286250"/>
              <a:gd name="connsiteX75" fmla="*/ 4222750 w 6356993"/>
              <a:gd name="connsiteY75" fmla="*/ 2355850 h 4286250"/>
              <a:gd name="connsiteX76" fmla="*/ 4273550 w 6356993"/>
              <a:gd name="connsiteY76" fmla="*/ 2711450 h 4286250"/>
              <a:gd name="connsiteX77" fmla="*/ 4337050 w 6356993"/>
              <a:gd name="connsiteY77" fmla="*/ 2584450 h 4286250"/>
              <a:gd name="connsiteX78" fmla="*/ 4387850 w 6356993"/>
              <a:gd name="connsiteY78" fmla="*/ 2051050 h 4286250"/>
              <a:gd name="connsiteX79" fmla="*/ 4432300 w 6356993"/>
              <a:gd name="connsiteY79" fmla="*/ 3759200 h 4286250"/>
              <a:gd name="connsiteX80" fmla="*/ 4495800 w 6356993"/>
              <a:gd name="connsiteY80" fmla="*/ 4102100 h 4286250"/>
              <a:gd name="connsiteX81" fmla="*/ 4546600 w 6356993"/>
              <a:gd name="connsiteY81" fmla="*/ 2051050 h 4286250"/>
              <a:gd name="connsiteX82" fmla="*/ 4591050 w 6356993"/>
              <a:gd name="connsiteY82" fmla="*/ 1873250 h 4286250"/>
              <a:gd name="connsiteX83" fmla="*/ 4654550 w 6356993"/>
              <a:gd name="connsiteY83" fmla="*/ 3498850 h 4286250"/>
              <a:gd name="connsiteX84" fmla="*/ 4749800 w 6356993"/>
              <a:gd name="connsiteY84" fmla="*/ 2590800 h 4286250"/>
              <a:gd name="connsiteX85" fmla="*/ 4813300 w 6356993"/>
              <a:gd name="connsiteY85" fmla="*/ 3917950 h 4286250"/>
              <a:gd name="connsiteX86" fmla="*/ 4870450 w 6356993"/>
              <a:gd name="connsiteY86" fmla="*/ 1562100 h 4286250"/>
              <a:gd name="connsiteX87" fmla="*/ 4914900 w 6356993"/>
              <a:gd name="connsiteY87" fmla="*/ 1263650 h 4286250"/>
              <a:gd name="connsiteX88" fmla="*/ 5029200 w 6356993"/>
              <a:gd name="connsiteY88" fmla="*/ 3149600 h 4286250"/>
              <a:gd name="connsiteX89" fmla="*/ 5073650 w 6356993"/>
              <a:gd name="connsiteY89" fmla="*/ 1574800 h 4286250"/>
              <a:gd name="connsiteX90" fmla="*/ 5130800 w 6356993"/>
              <a:gd name="connsiteY90" fmla="*/ 1574800 h 4286250"/>
              <a:gd name="connsiteX91" fmla="*/ 5238750 w 6356993"/>
              <a:gd name="connsiteY91" fmla="*/ 3879850 h 4286250"/>
              <a:gd name="connsiteX92" fmla="*/ 5289550 w 6356993"/>
              <a:gd name="connsiteY92" fmla="*/ 2349500 h 4286250"/>
              <a:gd name="connsiteX93" fmla="*/ 5397500 w 6356993"/>
              <a:gd name="connsiteY93" fmla="*/ 3632200 h 4286250"/>
              <a:gd name="connsiteX94" fmla="*/ 5448300 w 6356993"/>
              <a:gd name="connsiteY94" fmla="*/ 2965450 h 4286250"/>
              <a:gd name="connsiteX95" fmla="*/ 5499100 w 6356993"/>
              <a:gd name="connsiteY95" fmla="*/ 1263650 h 4286250"/>
              <a:gd name="connsiteX96" fmla="*/ 5556250 w 6356993"/>
              <a:gd name="connsiteY96" fmla="*/ 1587500 h 4286250"/>
              <a:gd name="connsiteX97" fmla="*/ 5607050 w 6356993"/>
              <a:gd name="connsiteY97" fmla="*/ 1816100 h 4286250"/>
              <a:gd name="connsiteX98" fmla="*/ 5664200 w 6356993"/>
              <a:gd name="connsiteY98" fmla="*/ 1701800 h 4286250"/>
              <a:gd name="connsiteX99" fmla="*/ 5721350 w 6356993"/>
              <a:gd name="connsiteY99" fmla="*/ 1828800 h 4286250"/>
              <a:gd name="connsiteX100" fmla="*/ 5778500 w 6356993"/>
              <a:gd name="connsiteY100" fmla="*/ 2298700 h 4286250"/>
              <a:gd name="connsiteX101" fmla="*/ 5822950 w 6356993"/>
              <a:gd name="connsiteY101" fmla="*/ 2235200 h 4286250"/>
              <a:gd name="connsiteX102" fmla="*/ 5937250 w 6356993"/>
              <a:gd name="connsiteY102" fmla="*/ 908050 h 4286250"/>
              <a:gd name="connsiteX103" fmla="*/ 6038850 w 6356993"/>
              <a:gd name="connsiteY103" fmla="*/ 3505200 h 4286250"/>
              <a:gd name="connsiteX104" fmla="*/ 6089650 w 6356993"/>
              <a:gd name="connsiteY104" fmla="*/ 3124200 h 4286250"/>
              <a:gd name="connsiteX105" fmla="*/ 6140450 w 6356993"/>
              <a:gd name="connsiteY105" fmla="*/ 2165350 h 4286250"/>
              <a:gd name="connsiteX106" fmla="*/ 6197600 w 6356993"/>
              <a:gd name="connsiteY106" fmla="*/ 2165350 h 4286250"/>
              <a:gd name="connsiteX107" fmla="*/ 6248400 w 6356993"/>
              <a:gd name="connsiteY107" fmla="*/ 0 h 4286250"/>
              <a:gd name="connsiteX108" fmla="*/ 6294755 w 6356993"/>
              <a:gd name="connsiteY108" fmla="*/ 3058004 h 4286250"/>
              <a:gd name="connsiteX109" fmla="*/ 6356993 w 6356993"/>
              <a:gd name="connsiteY109" fmla="*/ 3190826 h 4286250"/>
              <a:gd name="connsiteX0" fmla="*/ 0 w 6356993"/>
              <a:gd name="connsiteY0" fmla="*/ 3543300 h 4286250"/>
              <a:gd name="connsiteX1" fmla="*/ 60233 w 6356993"/>
              <a:gd name="connsiteY1" fmla="*/ 2516302 h 4286250"/>
              <a:gd name="connsiteX2" fmla="*/ 120650 w 6356993"/>
              <a:gd name="connsiteY2" fmla="*/ 2882900 h 4286250"/>
              <a:gd name="connsiteX3" fmla="*/ 171450 w 6356993"/>
              <a:gd name="connsiteY3" fmla="*/ 3384550 h 4286250"/>
              <a:gd name="connsiteX4" fmla="*/ 215900 w 6356993"/>
              <a:gd name="connsiteY4" fmla="*/ 3536950 h 4286250"/>
              <a:gd name="connsiteX5" fmla="*/ 279400 w 6356993"/>
              <a:gd name="connsiteY5" fmla="*/ 2368550 h 4286250"/>
              <a:gd name="connsiteX6" fmla="*/ 336550 w 6356993"/>
              <a:gd name="connsiteY6" fmla="*/ 2641600 h 4286250"/>
              <a:gd name="connsiteX7" fmla="*/ 381000 w 6356993"/>
              <a:gd name="connsiteY7" fmla="*/ 3556000 h 4286250"/>
              <a:gd name="connsiteX8" fmla="*/ 444500 w 6356993"/>
              <a:gd name="connsiteY8" fmla="*/ 3765550 h 4286250"/>
              <a:gd name="connsiteX9" fmla="*/ 495300 w 6356993"/>
              <a:gd name="connsiteY9" fmla="*/ 3860800 h 4286250"/>
              <a:gd name="connsiteX10" fmla="*/ 539750 w 6356993"/>
              <a:gd name="connsiteY10" fmla="*/ 3746500 h 4286250"/>
              <a:gd name="connsiteX11" fmla="*/ 596900 w 6356993"/>
              <a:gd name="connsiteY11" fmla="*/ 3022600 h 4286250"/>
              <a:gd name="connsiteX12" fmla="*/ 654050 w 6356993"/>
              <a:gd name="connsiteY12" fmla="*/ 3194050 h 4286250"/>
              <a:gd name="connsiteX13" fmla="*/ 704850 w 6356993"/>
              <a:gd name="connsiteY13" fmla="*/ 2413000 h 4286250"/>
              <a:gd name="connsiteX14" fmla="*/ 762000 w 6356993"/>
              <a:gd name="connsiteY14" fmla="*/ 3314700 h 4286250"/>
              <a:gd name="connsiteX15" fmla="*/ 869950 w 6356993"/>
              <a:gd name="connsiteY15" fmla="*/ 1993900 h 4286250"/>
              <a:gd name="connsiteX16" fmla="*/ 914400 w 6356993"/>
              <a:gd name="connsiteY16" fmla="*/ 4044950 h 4286250"/>
              <a:gd name="connsiteX17" fmla="*/ 971550 w 6356993"/>
              <a:gd name="connsiteY17" fmla="*/ 2114550 h 4286250"/>
              <a:gd name="connsiteX18" fmla="*/ 1028700 w 6356993"/>
              <a:gd name="connsiteY18" fmla="*/ 2298700 h 4286250"/>
              <a:gd name="connsiteX19" fmla="*/ 1079500 w 6356993"/>
              <a:gd name="connsiteY19" fmla="*/ 3378200 h 4286250"/>
              <a:gd name="connsiteX20" fmla="*/ 1136650 w 6356993"/>
              <a:gd name="connsiteY20" fmla="*/ 3314700 h 4286250"/>
              <a:gd name="connsiteX21" fmla="*/ 1181100 w 6356993"/>
              <a:gd name="connsiteY21" fmla="*/ 4159250 h 4286250"/>
              <a:gd name="connsiteX22" fmla="*/ 1238250 w 6356993"/>
              <a:gd name="connsiteY22" fmla="*/ 2279650 h 4286250"/>
              <a:gd name="connsiteX23" fmla="*/ 1295400 w 6356993"/>
              <a:gd name="connsiteY23" fmla="*/ 3009900 h 4286250"/>
              <a:gd name="connsiteX24" fmla="*/ 1346200 w 6356993"/>
              <a:gd name="connsiteY24" fmla="*/ 3092450 h 4286250"/>
              <a:gd name="connsiteX25" fmla="*/ 1397000 w 6356993"/>
              <a:gd name="connsiteY25" fmla="*/ 844550 h 4286250"/>
              <a:gd name="connsiteX26" fmla="*/ 1454150 w 6356993"/>
              <a:gd name="connsiteY26" fmla="*/ 2159000 h 4286250"/>
              <a:gd name="connsiteX27" fmla="*/ 1562100 w 6356993"/>
              <a:gd name="connsiteY27" fmla="*/ 3860800 h 4286250"/>
              <a:gd name="connsiteX28" fmla="*/ 1612900 w 6356993"/>
              <a:gd name="connsiteY28" fmla="*/ 2540000 h 4286250"/>
              <a:gd name="connsiteX29" fmla="*/ 1663700 w 6356993"/>
              <a:gd name="connsiteY29" fmla="*/ 2482850 h 4286250"/>
              <a:gd name="connsiteX30" fmla="*/ 1720850 w 6356993"/>
              <a:gd name="connsiteY30" fmla="*/ 2774950 h 4286250"/>
              <a:gd name="connsiteX31" fmla="*/ 1771650 w 6356993"/>
              <a:gd name="connsiteY31" fmla="*/ 2413000 h 4286250"/>
              <a:gd name="connsiteX32" fmla="*/ 1822450 w 6356993"/>
              <a:gd name="connsiteY32" fmla="*/ 3867150 h 4286250"/>
              <a:gd name="connsiteX33" fmla="*/ 1930400 w 6356993"/>
              <a:gd name="connsiteY33" fmla="*/ 730250 h 4286250"/>
              <a:gd name="connsiteX34" fmla="*/ 1987550 w 6356993"/>
              <a:gd name="connsiteY34" fmla="*/ 3028950 h 4286250"/>
              <a:gd name="connsiteX35" fmla="*/ 2044700 w 6356993"/>
              <a:gd name="connsiteY35" fmla="*/ 1117600 h 4286250"/>
              <a:gd name="connsiteX36" fmla="*/ 2089150 w 6356993"/>
              <a:gd name="connsiteY36" fmla="*/ 552450 h 4286250"/>
              <a:gd name="connsiteX37" fmla="*/ 2139950 w 6356993"/>
              <a:gd name="connsiteY37" fmla="*/ 2400300 h 4286250"/>
              <a:gd name="connsiteX38" fmla="*/ 2197100 w 6356993"/>
              <a:gd name="connsiteY38" fmla="*/ 2298700 h 4286250"/>
              <a:gd name="connsiteX39" fmla="*/ 2247900 w 6356993"/>
              <a:gd name="connsiteY39" fmla="*/ 3136900 h 4286250"/>
              <a:gd name="connsiteX40" fmla="*/ 2305050 w 6356993"/>
              <a:gd name="connsiteY40" fmla="*/ 927100 h 4286250"/>
              <a:gd name="connsiteX41" fmla="*/ 2368550 w 6356993"/>
              <a:gd name="connsiteY41" fmla="*/ 990600 h 4286250"/>
              <a:gd name="connsiteX42" fmla="*/ 2406650 w 6356993"/>
              <a:gd name="connsiteY42" fmla="*/ 3251200 h 4286250"/>
              <a:gd name="connsiteX43" fmla="*/ 2470150 w 6356993"/>
              <a:gd name="connsiteY43" fmla="*/ 1631950 h 4286250"/>
              <a:gd name="connsiteX44" fmla="*/ 2514600 w 6356993"/>
              <a:gd name="connsiteY44" fmla="*/ 2482850 h 4286250"/>
              <a:gd name="connsiteX45" fmla="*/ 2565400 w 6356993"/>
              <a:gd name="connsiteY45" fmla="*/ 2755900 h 4286250"/>
              <a:gd name="connsiteX46" fmla="*/ 2622550 w 6356993"/>
              <a:gd name="connsiteY46" fmla="*/ 2552700 h 4286250"/>
              <a:gd name="connsiteX47" fmla="*/ 2679700 w 6356993"/>
              <a:gd name="connsiteY47" fmla="*/ 2965450 h 4286250"/>
              <a:gd name="connsiteX48" fmla="*/ 2730500 w 6356993"/>
              <a:gd name="connsiteY48" fmla="*/ 1022350 h 4286250"/>
              <a:gd name="connsiteX49" fmla="*/ 2781300 w 6356993"/>
              <a:gd name="connsiteY49" fmla="*/ 2419350 h 4286250"/>
              <a:gd name="connsiteX50" fmla="*/ 2844800 w 6356993"/>
              <a:gd name="connsiteY50" fmla="*/ 2857500 h 4286250"/>
              <a:gd name="connsiteX51" fmla="*/ 2889250 w 6356993"/>
              <a:gd name="connsiteY51" fmla="*/ 2895600 h 4286250"/>
              <a:gd name="connsiteX52" fmla="*/ 2940050 w 6356993"/>
              <a:gd name="connsiteY52" fmla="*/ 3746500 h 4286250"/>
              <a:gd name="connsiteX53" fmla="*/ 3003550 w 6356993"/>
              <a:gd name="connsiteY53" fmla="*/ 4286250 h 4286250"/>
              <a:gd name="connsiteX54" fmla="*/ 3048000 w 6356993"/>
              <a:gd name="connsiteY54" fmla="*/ 2355850 h 4286250"/>
              <a:gd name="connsiteX55" fmla="*/ 3105150 w 6356993"/>
              <a:gd name="connsiteY55" fmla="*/ 1320800 h 4286250"/>
              <a:gd name="connsiteX56" fmla="*/ 3162300 w 6356993"/>
              <a:gd name="connsiteY56" fmla="*/ 965200 h 4286250"/>
              <a:gd name="connsiteX57" fmla="*/ 3200400 w 6356993"/>
              <a:gd name="connsiteY57" fmla="*/ 2527300 h 4286250"/>
              <a:gd name="connsiteX58" fmla="*/ 3263900 w 6356993"/>
              <a:gd name="connsiteY58" fmla="*/ 1701800 h 4286250"/>
              <a:gd name="connsiteX59" fmla="*/ 3314700 w 6356993"/>
              <a:gd name="connsiteY59" fmla="*/ 2908300 h 4286250"/>
              <a:gd name="connsiteX60" fmla="*/ 3365500 w 6356993"/>
              <a:gd name="connsiteY60" fmla="*/ 3244850 h 4286250"/>
              <a:gd name="connsiteX61" fmla="*/ 3429000 w 6356993"/>
              <a:gd name="connsiteY61" fmla="*/ 2971800 h 4286250"/>
              <a:gd name="connsiteX62" fmla="*/ 3479800 w 6356993"/>
              <a:gd name="connsiteY62" fmla="*/ 3625850 h 4286250"/>
              <a:gd name="connsiteX63" fmla="*/ 3479800 w 6356993"/>
              <a:gd name="connsiteY63" fmla="*/ 3625850 h 4286250"/>
              <a:gd name="connsiteX64" fmla="*/ 3530600 w 6356993"/>
              <a:gd name="connsiteY64" fmla="*/ 3619500 h 4286250"/>
              <a:gd name="connsiteX65" fmla="*/ 3632200 w 6356993"/>
              <a:gd name="connsiteY65" fmla="*/ 1936750 h 4286250"/>
              <a:gd name="connsiteX66" fmla="*/ 3752850 w 6356993"/>
              <a:gd name="connsiteY66" fmla="*/ 2419350 h 4286250"/>
              <a:gd name="connsiteX67" fmla="*/ 3790950 w 6356993"/>
              <a:gd name="connsiteY67" fmla="*/ 2959100 h 4286250"/>
              <a:gd name="connsiteX68" fmla="*/ 3854450 w 6356993"/>
              <a:gd name="connsiteY68" fmla="*/ 3092450 h 4286250"/>
              <a:gd name="connsiteX69" fmla="*/ 3905250 w 6356993"/>
              <a:gd name="connsiteY69" fmla="*/ 3092450 h 4286250"/>
              <a:gd name="connsiteX70" fmla="*/ 3949700 w 6356993"/>
              <a:gd name="connsiteY70" fmla="*/ 3435350 h 4286250"/>
              <a:gd name="connsiteX71" fmla="*/ 4013200 w 6356993"/>
              <a:gd name="connsiteY71" fmla="*/ 2660650 h 4286250"/>
              <a:gd name="connsiteX72" fmla="*/ 4076700 w 6356993"/>
              <a:gd name="connsiteY72" fmla="*/ 2730500 h 4286250"/>
              <a:gd name="connsiteX73" fmla="*/ 4114800 w 6356993"/>
              <a:gd name="connsiteY73" fmla="*/ 3263900 h 4286250"/>
              <a:gd name="connsiteX74" fmla="*/ 4171950 w 6356993"/>
              <a:gd name="connsiteY74" fmla="*/ 2355850 h 4286250"/>
              <a:gd name="connsiteX75" fmla="*/ 4222750 w 6356993"/>
              <a:gd name="connsiteY75" fmla="*/ 2355850 h 4286250"/>
              <a:gd name="connsiteX76" fmla="*/ 4273550 w 6356993"/>
              <a:gd name="connsiteY76" fmla="*/ 2711450 h 4286250"/>
              <a:gd name="connsiteX77" fmla="*/ 4337050 w 6356993"/>
              <a:gd name="connsiteY77" fmla="*/ 2584450 h 4286250"/>
              <a:gd name="connsiteX78" fmla="*/ 4387850 w 6356993"/>
              <a:gd name="connsiteY78" fmla="*/ 2051050 h 4286250"/>
              <a:gd name="connsiteX79" fmla="*/ 4432300 w 6356993"/>
              <a:gd name="connsiteY79" fmla="*/ 3759200 h 4286250"/>
              <a:gd name="connsiteX80" fmla="*/ 4495800 w 6356993"/>
              <a:gd name="connsiteY80" fmla="*/ 4102100 h 4286250"/>
              <a:gd name="connsiteX81" fmla="*/ 4546600 w 6356993"/>
              <a:gd name="connsiteY81" fmla="*/ 2051050 h 4286250"/>
              <a:gd name="connsiteX82" fmla="*/ 4591050 w 6356993"/>
              <a:gd name="connsiteY82" fmla="*/ 1873250 h 4286250"/>
              <a:gd name="connsiteX83" fmla="*/ 4654550 w 6356993"/>
              <a:gd name="connsiteY83" fmla="*/ 3498850 h 4286250"/>
              <a:gd name="connsiteX84" fmla="*/ 4749800 w 6356993"/>
              <a:gd name="connsiteY84" fmla="*/ 2590800 h 4286250"/>
              <a:gd name="connsiteX85" fmla="*/ 4813300 w 6356993"/>
              <a:gd name="connsiteY85" fmla="*/ 3917950 h 4286250"/>
              <a:gd name="connsiteX86" fmla="*/ 4870450 w 6356993"/>
              <a:gd name="connsiteY86" fmla="*/ 1562100 h 4286250"/>
              <a:gd name="connsiteX87" fmla="*/ 4914900 w 6356993"/>
              <a:gd name="connsiteY87" fmla="*/ 1263650 h 4286250"/>
              <a:gd name="connsiteX88" fmla="*/ 5029200 w 6356993"/>
              <a:gd name="connsiteY88" fmla="*/ 3149600 h 4286250"/>
              <a:gd name="connsiteX89" fmla="*/ 5073650 w 6356993"/>
              <a:gd name="connsiteY89" fmla="*/ 1574800 h 4286250"/>
              <a:gd name="connsiteX90" fmla="*/ 5130800 w 6356993"/>
              <a:gd name="connsiteY90" fmla="*/ 1574800 h 4286250"/>
              <a:gd name="connsiteX91" fmla="*/ 5238750 w 6356993"/>
              <a:gd name="connsiteY91" fmla="*/ 3879850 h 4286250"/>
              <a:gd name="connsiteX92" fmla="*/ 5289550 w 6356993"/>
              <a:gd name="connsiteY92" fmla="*/ 2349500 h 4286250"/>
              <a:gd name="connsiteX93" fmla="*/ 5397500 w 6356993"/>
              <a:gd name="connsiteY93" fmla="*/ 3632200 h 4286250"/>
              <a:gd name="connsiteX94" fmla="*/ 5448300 w 6356993"/>
              <a:gd name="connsiteY94" fmla="*/ 2965450 h 4286250"/>
              <a:gd name="connsiteX95" fmla="*/ 5499100 w 6356993"/>
              <a:gd name="connsiteY95" fmla="*/ 1263650 h 4286250"/>
              <a:gd name="connsiteX96" fmla="*/ 5556250 w 6356993"/>
              <a:gd name="connsiteY96" fmla="*/ 1587500 h 4286250"/>
              <a:gd name="connsiteX97" fmla="*/ 5607050 w 6356993"/>
              <a:gd name="connsiteY97" fmla="*/ 1816100 h 4286250"/>
              <a:gd name="connsiteX98" fmla="*/ 5664200 w 6356993"/>
              <a:gd name="connsiteY98" fmla="*/ 1701800 h 4286250"/>
              <a:gd name="connsiteX99" fmla="*/ 5721350 w 6356993"/>
              <a:gd name="connsiteY99" fmla="*/ 1828800 h 4286250"/>
              <a:gd name="connsiteX100" fmla="*/ 5778500 w 6356993"/>
              <a:gd name="connsiteY100" fmla="*/ 2298700 h 4286250"/>
              <a:gd name="connsiteX101" fmla="*/ 5822950 w 6356993"/>
              <a:gd name="connsiteY101" fmla="*/ 2235200 h 4286250"/>
              <a:gd name="connsiteX102" fmla="*/ 5937250 w 6356993"/>
              <a:gd name="connsiteY102" fmla="*/ 908050 h 4286250"/>
              <a:gd name="connsiteX103" fmla="*/ 6038850 w 6356993"/>
              <a:gd name="connsiteY103" fmla="*/ 3505200 h 4286250"/>
              <a:gd name="connsiteX104" fmla="*/ 6089650 w 6356993"/>
              <a:gd name="connsiteY104" fmla="*/ 3124200 h 4286250"/>
              <a:gd name="connsiteX105" fmla="*/ 6140450 w 6356993"/>
              <a:gd name="connsiteY105" fmla="*/ 2165350 h 4286250"/>
              <a:gd name="connsiteX106" fmla="*/ 6197600 w 6356993"/>
              <a:gd name="connsiteY106" fmla="*/ 2165350 h 4286250"/>
              <a:gd name="connsiteX107" fmla="*/ 6248400 w 6356993"/>
              <a:gd name="connsiteY107" fmla="*/ 0 h 4286250"/>
              <a:gd name="connsiteX108" fmla="*/ 6294755 w 6356993"/>
              <a:gd name="connsiteY108" fmla="*/ 3058004 h 4286250"/>
              <a:gd name="connsiteX109" fmla="*/ 6356993 w 6356993"/>
              <a:gd name="connsiteY109" fmla="*/ 3190826 h 4286250"/>
              <a:gd name="connsiteX0" fmla="*/ 0 w 6350459"/>
              <a:gd name="connsiteY0" fmla="*/ 3543300 h 4286250"/>
              <a:gd name="connsiteX1" fmla="*/ 53699 w 6350459"/>
              <a:gd name="connsiteY1" fmla="*/ 2516302 h 4286250"/>
              <a:gd name="connsiteX2" fmla="*/ 114116 w 6350459"/>
              <a:gd name="connsiteY2" fmla="*/ 2882900 h 4286250"/>
              <a:gd name="connsiteX3" fmla="*/ 164916 w 6350459"/>
              <a:gd name="connsiteY3" fmla="*/ 3384550 h 4286250"/>
              <a:gd name="connsiteX4" fmla="*/ 209366 w 6350459"/>
              <a:gd name="connsiteY4" fmla="*/ 3536950 h 4286250"/>
              <a:gd name="connsiteX5" fmla="*/ 272866 w 6350459"/>
              <a:gd name="connsiteY5" fmla="*/ 2368550 h 4286250"/>
              <a:gd name="connsiteX6" fmla="*/ 330016 w 6350459"/>
              <a:gd name="connsiteY6" fmla="*/ 2641600 h 4286250"/>
              <a:gd name="connsiteX7" fmla="*/ 374466 w 6350459"/>
              <a:gd name="connsiteY7" fmla="*/ 3556000 h 4286250"/>
              <a:gd name="connsiteX8" fmla="*/ 437966 w 6350459"/>
              <a:gd name="connsiteY8" fmla="*/ 3765550 h 4286250"/>
              <a:gd name="connsiteX9" fmla="*/ 488766 w 6350459"/>
              <a:gd name="connsiteY9" fmla="*/ 3860800 h 4286250"/>
              <a:gd name="connsiteX10" fmla="*/ 533216 w 6350459"/>
              <a:gd name="connsiteY10" fmla="*/ 3746500 h 4286250"/>
              <a:gd name="connsiteX11" fmla="*/ 590366 w 6350459"/>
              <a:gd name="connsiteY11" fmla="*/ 3022600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09366 w 6350459"/>
              <a:gd name="connsiteY4" fmla="*/ 3536950 h 4286250"/>
              <a:gd name="connsiteX5" fmla="*/ 272866 w 6350459"/>
              <a:gd name="connsiteY5" fmla="*/ 2368550 h 4286250"/>
              <a:gd name="connsiteX6" fmla="*/ 330016 w 6350459"/>
              <a:gd name="connsiteY6" fmla="*/ 2641600 h 4286250"/>
              <a:gd name="connsiteX7" fmla="*/ 374466 w 6350459"/>
              <a:gd name="connsiteY7" fmla="*/ 3556000 h 4286250"/>
              <a:gd name="connsiteX8" fmla="*/ 437966 w 6350459"/>
              <a:gd name="connsiteY8" fmla="*/ 3765550 h 4286250"/>
              <a:gd name="connsiteX9" fmla="*/ 488766 w 6350459"/>
              <a:gd name="connsiteY9" fmla="*/ 3860800 h 4286250"/>
              <a:gd name="connsiteX10" fmla="*/ 533216 w 6350459"/>
              <a:gd name="connsiteY10" fmla="*/ 3746500 h 4286250"/>
              <a:gd name="connsiteX11" fmla="*/ 590366 w 6350459"/>
              <a:gd name="connsiteY11" fmla="*/ 3022600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72866 w 6350459"/>
              <a:gd name="connsiteY5" fmla="*/ 2368550 h 4286250"/>
              <a:gd name="connsiteX6" fmla="*/ 330016 w 6350459"/>
              <a:gd name="connsiteY6" fmla="*/ 2641600 h 4286250"/>
              <a:gd name="connsiteX7" fmla="*/ 374466 w 6350459"/>
              <a:gd name="connsiteY7" fmla="*/ 3556000 h 4286250"/>
              <a:gd name="connsiteX8" fmla="*/ 437966 w 6350459"/>
              <a:gd name="connsiteY8" fmla="*/ 3765550 h 4286250"/>
              <a:gd name="connsiteX9" fmla="*/ 488766 w 6350459"/>
              <a:gd name="connsiteY9" fmla="*/ 3860800 h 4286250"/>
              <a:gd name="connsiteX10" fmla="*/ 533216 w 6350459"/>
              <a:gd name="connsiteY10" fmla="*/ 3746500 h 4286250"/>
              <a:gd name="connsiteX11" fmla="*/ 590366 w 6350459"/>
              <a:gd name="connsiteY11" fmla="*/ 3022600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30016 w 6350459"/>
              <a:gd name="connsiteY6" fmla="*/ 2641600 h 4286250"/>
              <a:gd name="connsiteX7" fmla="*/ 374466 w 6350459"/>
              <a:gd name="connsiteY7" fmla="*/ 3556000 h 4286250"/>
              <a:gd name="connsiteX8" fmla="*/ 437966 w 6350459"/>
              <a:gd name="connsiteY8" fmla="*/ 3765550 h 4286250"/>
              <a:gd name="connsiteX9" fmla="*/ 488766 w 6350459"/>
              <a:gd name="connsiteY9" fmla="*/ 3860800 h 4286250"/>
              <a:gd name="connsiteX10" fmla="*/ 533216 w 6350459"/>
              <a:gd name="connsiteY10" fmla="*/ 3746500 h 4286250"/>
              <a:gd name="connsiteX11" fmla="*/ 590366 w 6350459"/>
              <a:gd name="connsiteY11" fmla="*/ 3022600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8766 w 6350459"/>
              <a:gd name="connsiteY9" fmla="*/ 3860800 h 4286250"/>
              <a:gd name="connsiteX10" fmla="*/ 533216 w 6350459"/>
              <a:gd name="connsiteY10" fmla="*/ 3746500 h 4286250"/>
              <a:gd name="connsiteX11" fmla="*/ 590366 w 6350459"/>
              <a:gd name="connsiteY11" fmla="*/ 3022600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3022600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47516 w 6350459"/>
              <a:gd name="connsiteY12" fmla="*/ 3194050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114550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5566 w 6350459"/>
              <a:gd name="connsiteY27" fmla="*/ 3860800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8833 w 6350459"/>
              <a:gd name="connsiteY27" fmla="*/ 3895857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552300 w 6350459"/>
              <a:gd name="connsiteY27" fmla="*/ 3891475 h 4286250"/>
              <a:gd name="connsiteX28" fmla="*/ 1606366 w 6350459"/>
              <a:gd name="connsiteY28" fmla="*/ 2540000 h 4286250"/>
              <a:gd name="connsiteX29" fmla="*/ 1657166 w 6350459"/>
              <a:gd name="connsiteY29" fmla="*/ 2482850 h 4286250"/>
              <a:gd name="connsiteX30" fmla="*/ 1714316 w 6350459"/>
              <a:gd name="connsiteY30" fmla="*/ 2774950 h 4286250"/>
              <a:gd name="connsiteX31" fmla="*/ 1765116 w 6350459"/>
              <a:gd name="connsiteY31" fmla="*/ 2413000 h 4286250"/>
              <a:gd name="connsiteX32" fmla="*/ 1815916 w 6350459"/>
              <a:gd name="connsiteY32" fmla="*/ 3867150 h 4286250"/>
              <a:gd name="connsiteX33" fmla="*/ 1923866 w 6350459"/>
              <a:gd name="connsiteY33" fmla="*/ 730250 h 4286250"/>
              <a:gd name="connsiteX34" fmla="*/ 1981016 w 6350459"/>
              <a:gd name="connsiteY34" fmla="*/ 3028950 h 4286250"/>
              <a:gd name="connsiteX35" fmla="*/ 2038166 w 6350459"/>
              <a:gd name="connsiteY35" fmla="*/ 1117600 h 4286250"/>
              <a:gd name="connsiteX36" fmla="*/ 2082616 w 6350459"/>
              <a:gd name="connsiteY36" fmla="*/ 552450 h 4286250"/>
              <a:gd name="connsiteX37" fmla="*/ 2133416 w 6350459"/>
              <a:gd name="connsiteY37" fmla="*/ 2400300 h 4286250"/>
              <a:gd name="connsiteX38" fmla="*/ 2190566 w 6350459"/>
              <a:gd name="connsiteY38" fmla="*/ 2298700 h 4286250"/>
              <a:gd name="connsiteX39" fmla="*/ 2241366 w 6350459"/>
              <a:gd name="connsiteY39" fmla="*/ 3136900 h 4286250"/>
              <a:gd name="connsiteX40" fmla="*/ 2298516 w 6350459"/>
              <a:gd name="connsiteY40" fmla="*/ 927100 h 4286250"/>
              <a:gd name="connsiteX41" fmla="*/ 2362016 w 6350459"/>
              <a:gd name="connsiteY41" fmla="*/ 990600 h 4286250"/>
              <a:gd name="connsiteX42" fmla="*/ 2400116 w 6350459"/>
              <a:gd name="connsiteY42" fmla="*/ 3251200 h 4286250"/>
              <a:gd name="connsiteX43" fmla="*/ 2463616 w 6350459"/>
              <a:gd name="connsiteY43" fmla="*/ 1631950 h 4286250"/>
              <a:gd name="connsiteX44" fmla="*/ 2508066 w 6350459"/>
              <a:gd name="connsiteY44" fmla="*/ 2482850 h 4286250"/>
              <a:gd name="connsiteX45" fmla="*/ 2558866 w 6350459"/>
              <a:gd name="connsiteY45" fmla="*/ 2755900 h 4286250"/>
              <a:gd name="connsiteX46" fmla="*/ 2616016 w 6350459"/>
              <a:gd name="connsiteY46" fmla="*/ 2552700 h 4286250"/>
              <a:gd name="connsiteX47" fmla="*/ 2673166 w 6350459"/>
              <a:gd name="connsiteY47" fmla="*/ 2965450 h 4286250"/>
              <a:gd name="connsiteX48" fmla="*/ 2723966 w 6350459"/>
              <a:gd name="connsiteY48" fmla="*/ 1022350 h 4286250"/>
              <a:gd name="connsiteX49" fmla="*/ 2774766 w 6350459"/>
              <a:gd name="connsiteY49" fmla="*/ 2419350 h 4286250"/>
              <a:gd name="connsiteX50" fmla="*/ 2838266 w 6350459"/>
              <a:gd name="connsiteY50" fmla="*/ 2857500 h 4286250"/>
              <a:gd name="connsiteX51" fmla="*/ 2882716 w 6350459"/>
              <a:gd name="connsiteY51" fmla="*/ 2895600 h 4286250"/>
              <a:gd name="connsiteX52" fmla="*/ 2933516 w 6350459"/>
              <a:gd name="connsiteY52" fmla="*/ 3746500 h 4286250"/>
              <a:gd name="connsiteX53" fmla="*/ 2997016 w 6350459"/>
              <a:gd name="connsiteY53" fmla="*/ 4286250 h 4286250"/>
              <a:gd name="connsiteX54" fmla="*/ 3041466 w 6350459"/>
              <a:gd name="connsiteY54" fmla="*/ 2355850 h 4286250"/>
              <a:gd name="connsiteX55" fmla="*/ 3098616 w 6350459"/>
              <a:gd name="connsiteY55" fmla="*/ 1320800 h 4286250"/>
              <a:gd name="connsiteX56" fmla="*/ 3155766 w 6350459"/>
              <a:gd name="connsiteY56" fmla="*/ 965200 h 4286250"/>
              <a:gd name="connsiteX57" fmla="*/ 3193866 w 6350459"/>
              <a:gd name="connsiteY57" fmla="*/ 2527300 h 4286250"/>
              <a:gd name="connsiteX58" fmla="*/ 3257366 w 6350459"/>
              <a:gd name="connsiteY58" fmla="*/ 1701800 h 4286250"/>
              <a:gd name="connsiteX59" fmla="*/ 3308166 w 6350459"/>
              <a:gd name="connsiteY59" fmla="*/ 2908300 h 4286250"/>
              <a:gd name="connsiteX60" fmla="*/ 3358966 w 6350459"/>
              <a:gd name="connsiteY60" fmla="*/ 3244850 h 4286250"/>
              <a:gd name="connsiteX61" fmla="*/ 3422466 w 6350459"/>
              <a:gd name="connsiteY61" fmla="*/ 2971800 h 4286250"/>
              <a:gd name="connsiteX62" fmla="*/ 3473266 w 6350459"/>
              <a:gd name="connsiteY62" fmla="*/ 3625850 h 4286250"/>
              <a:gd name="connsiteX63" fmla="*/ 3473266 w 6350459"/>
              <a:gd name="connsiteY63" fmla="*/ 3625850 h 4286250"/>
              <a:gd name="connsiteX64" fmla="*/ 3524066 w 6350459"/>
              <a:gd name="connsiteY64" fmla="*/ 3619500 h 4286250"/>
              <a:gd name="connsiteX65" fmla="*/ 3625666 w 6350459"/>
              <a:gd name="connsiteY65" fmla="*/ 1936750 h 4286250"/>
              <a:gd name="connsiteX66" fmla="*/ 3746316 w 6350459"/>
              <a:gd name="connsiteY66" fmla="*/ 2419350 h 4286250"/>
              <a:gd name="connsiteX67" fmla="*/ 3784416 w 6350459"/>
              <a:gd name="connsiteY67" fmla="*/ 2959100 h 4286250"/>
              <a:gd name="connsiteX68" fmla="*/ 3847916 w 6350459"/>
              <a:gd name="connsiteY68" fmla="*/ 3092450 h 4286250"/>
              <a:gd name="connsiteX69" fmla="*/ 3898716 w 6350459"/>
              <a:gd name="connsiteY69" fmla="*/ 3092450 h 4286250"/>
              <a:gd name="connsiteX70" fmla="*/ 3943166 w 6350459"/>
              <a:gd name="connsiteY70" fmla="*/ 3435350 h 4286250"/>
              <a:gd name="connsiteX71" fmla="*/ 4006666 w 6350459"/>
              <a:gd name="connsiteY71" fmla="*/ 2660650 h 4286250"/>
              <a:gd name="connsiteX72" fmla="*/ 4070166 w 6350459"/>
              <a:gd name="connsiteY72" fmla="*/ 2730500 h 4286250"/>
              <a:gd name="connsiteX73" fmla="*/ 4108266 w 6350459"/>
              <a:gd name="connsiteY73" fmla="*/ 3263900 h 4286250"/>
              <a:gd name="connsiteX74" fmla="*/ 4165416 w 6350459"/>
              <a:gd name="connsiteY74" fmla="*/ 2355850 h 4286250"/>
              <a:gd name="connsiteX75" fmla="*/ 4216216 w 6350459"/>
              <a:gd name="connsiteY75" fmla="*/ 2355850 h 4286250"/>
              <a:gd name="connsiteX76" fmla="*/ 4267016 w 6350459"/>
              <a:gd name="connsiteY76" fmla="*/ 2711450 h 4286250"/>
              <a:gd name="connsiteX77" fmla="*/ 4330516 w 6350459"/>
              <a:gd name="connsiteY77" fmla="*/ 2584450 h 4286250"/>
              <a:gd name="connsiteX78" fmla="*/ 4381316 w 6350459"/>
              <a:gd name="connsiteY78" fmla="*/ 2051050 h 4286250"/>
              <a:gd name="connsiteX79" fmla="*/ 4425766 w 6350459"/>
              <a:gd name="connsiteY79" fmla="*/ 3759200 h 4286250"/>
              <a:gd name="connsiteX80" fmla="*/ 4489266 w 6350459"/>
              <a:gd name="connsiteY80" fmla="*/ 4102100 h 4286250"/>
              <a:gd name="connsiteX81" fmla="*/ 4540066 w 6350459"/>
              <a:gd name="connsiteY81" fmla="*/ 2051050 h 4286250"/>
              <a:gd name="connsiteX82" fmla="*/ 4584516 w 6350459"/>
              <a:gd name="connsiteY82" fmla="*/ 1873250 h 4286250"/>
              <a:gd name="connsiteX83" fmla="*/ 4648016 w 6350459"/>
              <a:gd name="connsiteY83" fmla="*/ 3498850 h 4286250"/>
              <a:gd name="connsiteX84" fmla="*/ 4743266 w 6350459"/>
              <a:gd name="connsiteY84" fmla="*/ 2590800 h 4286250"/>
              <a:gd name="connsiteX85" fmla="*/ 4806766 w 6350459"/>
              <a:gd name="connsiteY85" fmla="*/ 3917950 h 4286250"/>
              <a:gd name="connsiteX86" fmla="*/ 4863916 w 6350459"/>
              <a:gd name="connsiteY86" fmla="*/ 1562100 h 4286250"/>
              <a:gd name="connsiteX87" fmla="*/ 4908366 w 6350459"/>
              <a:gd name="connsiteY87" fmla="*/ 1263650 h 4286250"/>
              <a:gd name="connsiteX88" fmla="*/ 5022666 w 6350459"/>
              <a:gd name="connsiteY88" fmla="*/ 3149600 h 4286250"/>
              <a:gd name="connsiteX89" fmla="*/ 5067116 w 6350459"/>
              <a:gd name="connsiteY89" fmla="*/ 1574800 h 4286250"/>
              <a:gd name="connsiteX90" fmla="*/ 5124266 w 6350459"/>
              <a:gd name="connsiteY90" fmla="*/ 1574800 h 4286250"/>
              <a:gd name="connsiteX91" fmla="*/ 5232216 w 6350459"/>
              <a:gd name="connsiteY91" fmla="*/ 3879850 h 4286250"/>
              <a:gd name="connsiteX92" fmla="*/ 5283016 w 6350459"/>
              <a:gd name="connsiteY92" fmla="*/ 2349500 h 4286250"/>
              <a:gd name="connsiteX93" fmla="*/ 5390966 w 6350459"/>
              <a:gd name="connsiteY93" fmla="*/ 3632200 h 4286250"/>
              <a:gd name="connsiteX94" fmla="*/ 5441766 w 6350459"/>
              <a:gd name="connsiteY94" fmla="*/ 2965450 h 4286250"/>
              <a:gd name="connsiteX95" fmla="*/ 5492566 w 6350459"/>
              <a:gd name="connsiteY95" fmla="*/ 1263650 h 4286250"/>
              <a:gd name="connsiteX96" fmla="*/ 5549716 w 6350459"/>
              <a:gd name="connsiteY96" fmla="*/ 1587500 h 4286250"/>
              <a:gd name="connsiteX97" fmla="*/ 5600516 w 6350459"/>
              <a:gd name="connsiteY97" fmla="*/ 1816100 h 4286250"/>
              <a:gd name="connsiteX98" fmla="*/ 5657666 w 6350459"/>
              <a:gd name="connsiteY98" fmla="*/ 1701800 h 4286250"/>
              <a:gd name="connsiteX99" fmla="*/ 5714816 w 6350459"/>
              <a:gd name="connsiteY99" fmla="*/ 1828800 h 4286250"/>
              <a:gd name="connsiteX100" fmla="*/ 5771966 w 6350459"/>
              <a:gd name="connsiteY100" fmla="*/ 2298700 h 4286250"/>
              <a:gd name="connsiteX101" fmla="*/ 5816416 w 6350459"/>
              <a:gd name="connsiteY101" fmla="*/ 2235200 h 4286250"/>
              <a:gd name="connsiteX102" fmla="*/ 5930716 w 6350459"/>
              <a:gd name="connsiteY102" fmla="*/ 908050 h 4286250"/>
              <a:gd name="connsiteX103" fmla="*/ 6032316 w 6350459"/>
              <a:gd name="connsiteY103" fmla="*/ 3505200 h 4286250"/>
              <a:gd name="connsiteX104" fmla="*/ 6083116 w 6350459"/>
              <a:gd name="connsiteY104" fmla="*/ 3124200 h 4286250"/>
              <a:gd name="connsiteX105" fmla="*/ 6133916 w 6350459"/>
              <a:gd name="connsiteY105" fmla="*/ 2165350 h 4286250"/>
              <a:gd name="connsiteX106" fmla="*/ 6191066 w 6350459"/>
              <a:gd name="connsiteY106" fmla="*/ 2165350 h 4286250"/>
              <a:gd name="connsiteX107" fmla="*/ 6241866 w 6350459"/>
              <a:gd name="connsiteY107" fmla="*/ 0 h 4286250"/>
              <a:gd name="connsiteX108" fmla="*/ 6288221 w 6350459"/>
              <a:gd name="connsiteY108" fmla="*/ 3058004 h 4286250"/>
              <a:gd name="connsiteX109" fmla="*/ 6350459 w 6350459"/>
              <a:gd name="connsiteY109"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14316 w 6350459"/>
              <a:gd name="connsiteY31" fmla="*/ 2774950 h 4286250"/>
              <a:gd name="connsiteX32" fmla="*/ 1765116 w 6350459"/>
              <a:gd name="connsiteY32" fmla="*/ 241300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3416 w 6350459"/>
              <a:gd name="connsiteY38" fmla="*/ 2400300 h 4286250"/>
              <a:gd name="connsiteX39" fmla="*/ 2190566 w 6350459"/>
              <a:gd name="connsiteY39" fmla="*/ 2298700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65116 w 6350459"/>
              <a:gd name="connsiteY32" fmla="*/ 241300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3416 w 6350459"/>
              <a:gd name="connsiteY38" fmla="*/ 2400300 h 4286250"/>
              <a:gd name="connsiteX39" fmla="*/ 2190566 w 6350459"/>
              <a:gd name="connsiteY39" fmla="*/ 2298700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3416 w 6350459"/>
              <a:gd name="connsiteY38" fmla="*/ 2400300 h 4286250"/>
              <a:gd name="connsiteX39" fmla="*/ 2190566 w 6350459"/>
              <a:gd name="connsiteY39" fmla="*/ 2298700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26882 w 6350459"/>
              <a:gd name="connsiteY38" fmla="*/ 2426594 h 4286250"/>
              <a:gd name="connsiteX39" fmla="*/ 2190566 w 6350459"/>
              <a:gd name="connsiteY39" fmla="*/ 2298700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26882 w 6350459"/>
              <a:gd name="connsiteY38" fmla="*/ 2426594 h 4286250"/>
              <a:gd name="connsiteX39" fmla="*/ 2200366 w 6350459"/>
              <a:gd name="connsiteY39" fmla="*/ 2316229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200366 w 6350459"/>
              <a:gd name="connsiteY39" fmla="*/ 2316229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755900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16016 w 6350459"/>
              <a:gd name="connsiteY47" fmla="*/ 2552700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5766 w 6350459"/>
              <a:gd name="connsiteY57" fmla="*/ 965200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49232 w 6350459"/>
              <a:gd name="connsiteY57" fmla="*/ 873174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24485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71800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4066 w 6350459"/>
              <a:gd name="connsiteY65" fmla="*/ 3619500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5666 w 6350459"/>
              <a:gd name="connsiteY66" fmla="*/ 1936750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43166 w 6350459"/>
              <a:gd name="connsiteY71" fmla="*/ 3435350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6666 w 6350459"/>
              <a:gd name="connsiteY72" fmla="*/ 2660650 h 4286250"/>
              <a:gd name="connsiteX73" fmla="*/ 4070166 w 6350459"/>
              <a:gd name="connsiteY73" fmla="*/ 2730500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6666 w 6350459"/>
              <a:gd name="connsiteY72" fmla="*/ 2660650 h 4286250"/>
              <a:gd name="connsiteX73" fmla="*/ 4066899 w 6350459"/>
              <a:gd name="connsiteY73" fmla="*/ 2765557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08266 w 6350459"/>
              <a:gd name="connsiteY74" fmla="*/ 3263900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11450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89266 w 6350459"/>
              <a:gd name="connsiteY81" fmla="*/ 4102100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84516 w 6350459"/>
              <a:gd name="connsiteY83" fmla="*/ 1873250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3266 w 6350459"/>
              <a:gd name="connsiteY85" fmla="*/ 2590800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08366 w 6350459"/>
              <a:gd name="connsiteY88" fmla="*/ 1263650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67116 w 6350459"/>
              <a:gd name="connsiteY90" fmla="*/ 1574800 h 4286250"/>
              <a:gd name="connsiteX91" fmla="*/ 5124266 w 6350459"/>
              <a:gd name="connsiteY91" fmla="*/ 1574800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67116 w 6350459"/>
              <a:gd name="connsiteY90" fmla="*/ 1574800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92566 w 6350459"/>
              <a:gd name="connsiteY96" fmla="*/ 1263650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89299 w 6350459"/>
              <a:gd name="connsiteY96" fmla="*/ 1176006 h 4286250"/>
              <a:gd name="connsiteX97" fmla="*/ 5549716 w 6350459"/>
              <a:gd name="connsiteY97" fmla="*/ 1587500 h 4286250"/>
              <a:gd name="connsiteX98" fmla="*/ 5600516 w 6350459"/>
              <a:gd name="connsiteY98" fmla="*/ 1816100 h 4286250"/>
              <a:gd name="connsiteX99" fmla="*/ 5657666 w 6350459"/>
              <a:gd name="connsiteY99" fmla="*/ 1701800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89299 w 6350459"/>
              <a:gd name="connsiteY96" fmla="*/ 1176006 h 4286250"/>
              <a:gd name="connsiteX97" fmla="*/ 5549716 w 6350459"/>
              <a:gd name="connsiteY97" fmla="*/ 1587500 h 4286250"/>
              <a:gd name="connsiteX98" fmla="*/ 5600516 w 6350459"/>
              <a:gd name="connsiteY98" fmla="*/ 1816100 h 4286250"/>
              <a:gd name="connsiteX99" fmla="*/ 5657666 w 6350459"/>
              <a:gd name="connsiteY99" fmla="*/ 1688653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2316 w 6350459"/>
              <a:gd name="connsiteY104" fmla="*/ 3505200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89299 w 6350459"/>
              <a:gd name="connsiteY96" fmla="*/ 1176006 h 4286250"/>
              <a:gd name="connsiteX97" fmla="*/ 5549716 w 6350459"/>
              <a:gd name="connsiteY97" fmla="*/ 1587500 h 4286250"/>
              <a:gd name="connsiteX98" fmla="*/ 5600516 w 6350459"/>
              <a:gd name="connsiteY98" fmla="*/ 1816100 h 4286250"/>
              <a:gd name="connsiteX99" fmla="*/ 5657666 w 6350459"/>
              <a:gd name="connsiteY99" fmla="*/ 1688653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5583 w 6350459"/>
              <a:gd name="connsiteY104" fmla="*/ 3601608 h 4286250"/>
              <a:gd name="connsiteX105" fmla="*/ 6083116 w 6350459"/>
              <a:gd name="connsiteY105" fmla="*/ 3124200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89299 w 6350459"/>
              <a:gd name="connsiteY96" fmla="*/ 1176006 h 4286250"/>
              <a:gd name="connsiteX97" fmla="*/ 5549716 w 6350459"/>
              <a:gd name="connsiteY97" fmla="*/ 1587500 h 4286250"/>
              <a:gd name="connsiteX98" fmla="*/ 5600516 w 6350459"/>
              <a:gd name="connsiteY98" fmla="*/ 1816100 h 4286250"/>
              <a:gd name="connsiteX99" fmla="*/ 5657666 w 6350459"/>
              <a:gd name="connsiteY99" fmla="*/ 1688653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5583 w 6350459"/>
              <a:gd name="connsiteY104" fmla="*/ 3601608 h 4286250"/>
              <a:gd name="connsiteX105" fmla="*/ 6089650 w 6350459"/>
              <a:gd name="connsiteY105" fmla="*/ 3189933 h 4286250"/>
              <a:gd name="connsiteX106" fmla="*/ 6133916 w 6350459"/>
              <a:gd name="connsiteY106" fmla="*/ 2165350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89299 w 6350459"/>
              <a:gd name="connsiteY96" fmla="*/ 1176006 h 4286250"/>
              <a:gd name="connsiteX97" fmla="*/ 5549716 w 6350459"/>
              <a:gd name="connsiteY97" fmla="*/ 1587500 h 4286250"/>
              <a:gd name="connsiteX98" fmla="*/ 5600516 w 6350459"/>
              <a:gd name="connsiteY98" fmla="*/ 1816100 h 4286250"/>
              <a:gd name="connsiteX99" fmla="*/ 5657666 w 6350459"/>
              <a:gd name="connsiteY99" fmla="*/ 1688653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6035583 w 6350459"/>
              <a:gd name="connsiteY104" fmla="*/ 3601608 h 4286250"/>
              <a:gd name="connsiteX105" fmla="*/ 6089650 w 6350459"/>
              <a:gd name="connsiteY105" fmla="*/ 3189933 h 4286250"/>
              <a:gd name="connsiteX106" fmla="*/ 6143716 w 6350459"/>
              <a:gd name="connsiteY106" fmla="*/ 2231083 h 4286250"/>
              <a:gd name="connsiteX107" fmla="*/ 6191066 w 6350459"/>
              <a:gd name="connsiteY107" fmla="*/ 2165350 h 4286250"/>
              <a:gd name="connsiteX108" fmla="*/ 6241866 w 6350459"/>
              <a:gd name="connsiteY108" fmla="*/ 0 h 4286250"/>
              <a:gd name="connsiteX109" fmla="*/ 6288221 w 6350459"/>
              <a:gd name="connsiteY109" fmla="*/ 3058004 h 4286250"/>
              <a:gd name="connsiteX110" fmla="*/ 6350459 w 6350459"/>
              <a:gd name="connsiteY110" fmla="*/ 3190826 h 4286250"/>
              <a:gd name="connsiteX0" fmla="*/ 0 w 6350459"/>
              <a:gd name="connsiteY0" fmla="*/ 3543300 h 4286250"/>
              <a:gd name="connsiteX1" fmla="*/ 56966 w 6350459"/>
              <a:gd name="connsiteY1" fmla="*/ 2516302 h 4286250"/>
              <a:gd name="connsiteX2" fmla="*/ 114116 w 6350459"/>
              <a:gd name="connsiteY2" fmla="*/ 2882900 h 4286250"/>
              <a:gd name="connsiteX3" fmla="*/ 164916 w 6350459"/>
              <a:gd name="connsiteY3" fmla="*/ 3384550 h 4286250"/>
              <a:gd name="connsiteX4" fmla="*/ 219167 w 6350459"/>
              <a:gd name="connsiteY4" fmla="*/ 3620212 h 4286250"/>
              <a:gd name="connsiteX5" fmla="*/ 266332 w 6350459"/>
              <a:gd name="connsiteY5" fmla="*/ 2263378 h 4286250"/>
              <a:gd name="connsiteX6" fmla="*/ 316949 w 6350459"/>
              <a:gd name="connsiteY6" fmla="*/ 2637218 h 4286250"/>
              <a:gd name="connsiteX7" fmla="*/ 374466 w 6350459"/>
              <a:gd name="connsiteY7" fmla="*/ 3556000 h 4286250"/>
              <a:gd name="connsiteX8" fmla="*/ 437966 w 6350459"/>
              <a:gd name="connsiteY8" fmla="*/ 3765550 h 4286250"/>
              <a:gd name="connsiteX9" fmla="*/ 485499 w 6350459"/>
              <a:gd name="connsiteY9" fmla="*/ 3882711 h 4286250"/>
              <a:gd name="connsiteX10" fmla="*/ 533216 w 6350459"/>
              <a:gd name="connsiteY10" fmla="*/ 3746500 h 4286250"/>
              <a:gd name="connsiteX11" fmla="*/ 590366 w 6350459"/>
              <a:gd name="connsiteY11" fmla="*/ 2996307 h 4286250"/>
              <a:gd name="connsiteX12" fmla="*/ 650783 w 6350459"/>
              <a:gd name="connsiteY12" fmla="*/ 3242255 h 4286250"/>
              <a:gd name="connsiteX13" fmla="*/ 698316 w 6350459"/>
              <a:gd name="connsiteY13" fmla="*/ 2413000 h 4286250"/>
              <a:gd name="connsiteX14" fmla="*/ 755466 w 6350459"/>
              <a:gd name="connsiteY14" fmla="*/ 3314700 h 4286250"/>
              <a:gd name="connsiteX15" fmla="*/ 863416 w 6350459"/>
              <a:gd name="connsiteY15" fmla="*/ 1993900 h 4286250"/>
              <a:gd name="connsiteX16" fmla="*/ 907866 w 6350459"/>
              <a:gd name="connsiteY16" fmla="*/ 4044950 h 4286250"/>
              <a:gd name="connsiteX17" fmla="*/ 965016 w 6350459"/>
              <a:gd name="connsiteY17" fmla="*/ 2075111 h 4286250"/>
              <a:gd name="connsiteX18" fmla="*/ 1022166 w 6350459"/>
              <a:gd name="connsiteY18" fmla="*/ 2298700 h 4286250"/>
              <a:gd name="connsiteX19" fmla="*/ 1072966 w 6350459"/>
              <a:gd name="connsiteY19" fmla="*/ 3378200 h 4286250"/>
              <a:gd name="connsiteX20" fmla="*/ 1130116 w 6350459"/>
              <a:gd name="connsiteY20" fmla="*/ 3314700 h 4286250"/>
              <a:gd name="connsiteX21" fmla="*/ 1174566 w 6350459"/>
              <a:gd name="connsiteY21" fmla="*/ 4159250 h 4286250"/>
              <a:gd name="connsiteX22" fmla="*/ 1231716 w 6350459"/>
              <a:gd name="connsiteY22" fmla="*/ 2279650 h 4286250"/>
              <a:gd name="connsiteX23" fmla="*/ 1288866 w 6350459"/>
              <a:gd name="connsiteY23" fmla="*/ 3009900 h 4286250"/>
              <a:gd name="connsiteX24" fmla="*/ 1339666 w 6350459"/>
              <a:gd name="connsiteY24" fmla="*/ 3092450 h 4286250"/>
              <a:gd name="connsiteX25" fmla="*/ 1390466 w 6350459"/>
              <a:gd name="connsiteY25" fmla="*/ 844550 h 4286250"/>
              <a:gd name="connsiteX26" fmla="*/ 1447616 w 6350459"/>
              <a:gd name="connsiteY26" fmla="*/ 2159000 h 4286250"/>
              <a:gd name="connsiteX27" fmla="*/ 1499282 w 6350459"/>
              <a:gd name="connsiteY27" fmla="*/ 2575964 h 4286250"/>
              <a:gd name="connsiteX28" fmla="*/ 1552300 w 6350459"/>
              <a:gd name="connsiteY28" fmla="*/ 3891475 h 4286250"/>
              <a:gd name="connsiteX29" fmla="*/ 1606366 w 6350459"/>
              <a:gd name="connsiteY29" fmla="*/ 2540000 h 4286250"/>
              <a:gd name="connsiteX30" fmla="*/ 1657166 w 6350459"/>
              <a:gd name="connsiteY30" fmla="*/ 2482850 h 4286250"/>
              <a:gd name="connsiteX31" fmla="*/ 1704515 w 6350459"/>
              <a:gd name="connsiteY31" fmla="*/ 2823155 h 4286250"/>
              <a:gd name="connsiteX32" fmla="*/ 1771650 w 6350459"/>
              <a:gd name="connsiteY32" fmla="*/ 2312210 h 4286250"/>
              <a:gd name="connsiteX33" fmla="*/ 1815916 w 6350459"/>
              <a:gd name="connsiteY33" fmla="*/ 3867150 h 4286250"/>
              <a:gd name="connsiteX34" fmla="*/ 1923866 w 6350459"/>
              <a:gd name="connsiteY34" fmla="*/ 730250 h 4286250"/>
              <a:gd name="connsiteX35" fmla="*/ 1981016 w 6350459"/>
              <a:gd name="connsiteY35" fmla="*/ 3028950 h 4286250"/>
              <a:gd name="connsiteX36" fmla="*/ 2038166 w 6350459"/>
              <a:gd name="connsiteY36" fmla="*/ 1117600 h 4286250"/>
              <a:gd name="connsiteX37" fmla="*/ 2082616 w 6350459"/>
              <a:gd name="connsiteY37" fmla="*/ 552450 h 4286250"/>
              <a:gd name="connsiteX38" fmla="*/ 2130149 w 6350459"/>
              <a:gd name="connsiteY38" fmla="*/ 2430976 h 4286250"/>
              <a:gd name="connsiteX39" fmla="*/ 2193832 w 6350459"/>
              <a:gd name="connsiteY39" fmla="*/ 2329375 h 4286250"/>
              <a:gd name="connsiteX40" fmla="*/ 2241366 w 6350459"/>
              <a:gd name="connsiteY40" fmla="*/ 3136900 h 4286250"/>
              <a:gd name="connsiteX41" fmla="*/ 2298516 w 6350459"/>
              <a:gd name="connsiteY41" fmla="*/ 927100 h 4286250"/>
              <a:gd name="connsiteX42" fmla="*/ 2362016 w 6350459"/>
              <a:gd name="connsiteY42" fmla="*/ 990600 h 4286250"/>
              <a:gd name="connsiteX43" fmla="*/ 2400116 w 6350459"/>
              <a:gd name="connsiteY43" fmla="*/ 3251200 h 4286250"/>
              <a:gd name="connsiteX44" fmla="*/ 2463616 w 6350459"/>
              <a:gd name="connsiteY44" fmla="*/ 1631950 h 4286250"/>
              <a:gd name="connsiteX45" fmla="*/ 2508066 w 6350459"/>
              <a:gd name="connsiteY45" fmla="*/ 2482850 h 4286250"/>
              <a:gd name="connsiteX46" fmla="*/ 2558866 w 6350459"/>
              <a:gd name="connsiteY46" fmla="*/ 2804104 h 4286250"/>
              <a:gd name="connsiteX47" fmla="*/ 2625817 w 6350459"/>
              <a:gd name="connsiteY47" fmla="*/ 2508878 h 4286250"/>
              <a:gd name="connsiteX48" fmla="*/ 2673166 w 6350459"/>
              <a:gd name="connsiteY48" fmla="*/ 2965450 h 4286250"/>
              <a:gd name="connsiteX49" fmla="*/ 2723966 w 6350459"/>
              <a:gd name="connsiteY49" fmla="*/ 1022350 h 4286250"/>
              <a:gd name="connsiteX50" fmla="*/ 2774766 w 6350459"/>
              <a:gd name="connsiteY50" fmla="*/ 2419350 h 4286250"/>
              <a:gd name="connsiteX51" fmla="*/ 2838266 w 6350459"/>
              <a:gd name="connsiteY51" fmla="*/ 2857500 h 4286250"/>
              <a:gd name="connsiteX52" fmla="*/ 2882716 w 6350459"/>
              <a:gd name="connsiteY52" fmla="*/ 2895600 h 4286250"/>
              <a:gd name="connsiteX53" fmla="*/ 2933516 w 6350459"/>
              <a:gd name="connsiteY53" fmla="*/ 3746500 h 4286250"/>
              <a:gd name="connsiteX54" fmla="*/ 2997016 w 6350459"/>
              <a:gd name="connsiteY54" fmla="*/ 4286250 h 4286250"/>
              <a:gd name="connsiteX55" fmla="*/ 3041466 w 6350459"/>
              <a:gd name="connsiteY55" fmla="*/ 2355850 h 4286250"/>
              <a:gd name="connsiteX56" fmla="*/ 3098616 w 6350459"/>
              <a:gd name="connsiteY56" fmla="*/ 1320800 h 4286250"/>
              <a:gd name="connsiteX57" fmla="*/ 3159032 w 6350459"/>
              <a:gd name="connsiteY57" fmla="*/ 820588 h 4286250"/>
              <a:gd name="connsiteX58" fmla="*/ 3193866 w 6350459"/>
              <a:gd name="connsiteY58" fmla="*/ 2527300 h 4286250"/>
              <a:gd name="connsiteX59" fmla="*/ 3257366 w 6350459"/>
              <a:gd name="connsiteY59" fmla="*/ 1701800 h 4286250"/>
              <a:gd name="connsiteX60" fmla="*/ 3308166 w 6350459"/>
              <a:gd name="connsiteY60" fmla="*/ 2908300 h 4286250"/>
              <a:gd name="connsiteX61" fmla="*/ 3358966 w 6350459"/>
              <a:gd name="connsiteY61" fmla="*/ 3323730 h 4286250"/>
              <a:gd name="connsiteX62" fmla="*/ 3422466 w 6350459"/>
              <a:gd name="connsiteY62" fmla="*/ 2910449 h 4286250"/>
              <a:gd name="connsiteX63" fmla="*/ 3473266 w 6350459"/>
              <a:gd name="connsiteY63" fmla="*/ 3625850 h 4286250"/>
              <a:gd name="connsiteX64" fmla="*/ 3473266 w 6350459"/>
              <a:gd name="connsiteY64" fmla="*/ 3625850 h 4286250"/>
              <a:gd name="connsiteX65" fmla="*/ 3527332 w 6350459"/>
              <a:gd name="connsiteY65" fmla="*/ 3641412 h 4286250"/>
              <a:gd name="connsiteX66" fmla="*/ 3628933 w 6350459"/>
              <a:gd name="connsiteY66" fmla="*/ 1853488 h 4286250"/>
              <a:gd name="connsiteX67" fmla="*/ 3746316 w 6350459"/>
              <a:gd name="connsiteY67" fmla="*/ 2419350 h 4286250"/>
              <a:gd name="connsiteX68" fmla="*/ 3784416 w 6350459"/>
              <a:gd name="connsiteY68" fmla="*/ 2959100 h 4286250"/>
              <a:gd name="connsiteX69" fmla="*/ 3847916 w 6350459"/>
              <a:gd name="connsiteY69" fmla="*/ 3092450 h 4286250"/>
              <a:gd name="connsiteX70" fmla="*/ 3898716 w 6350459"/>
              <a:gd name="connsiteY70" fmla="*/ 3092450 h 4286250"/>
              <a:gd name="connsiteX71" fmla="*/ 3952966 w 6350459"/>
              <a:gd name="connsiteY71" fmla="*/ 3527375 h 4286250"/>
              <a:gd name="connsiteX72" fmla="*/ 4000133 w 6350459"/>
              <a:gd name="connsiteY72" fmla="*/ 2695707 h 4286250"/>
              <a:gd name="connsiteX73" fmla="*/ 4066899 w 6350459"/>
              <a:gd name="connsiteY73" fmla="*/ 2765557 h 4286250"/>
              <a:gd name="connsiteX74" fmla="*/ 4114799 w 6350459"/>
              <a:gd name="connsiteY74" fmla="*/ 3390984 h 4286250"/>
              <a:gd name="connsiteX75" fmla="*/ 4165416 w 6350459"/>
              <a:gd name="connsiteY75" fmla="*/ 2355850 h 4286250"/>
              <a:gd name="connsiteX76" fmla="*/ 4216216 w 6350459"/>
              <a:gd name="connsiteY76" fmla="*/ 2355850 h 4286250"/>
              <a:gd name="connsiteX77" fmla="*/ 4267016 w 6350459"/>
              <a:gd name="connsiteY77" fmla="*/ 2733361 h 4286250"/>
              <a:gd name="connsiteX78" fmla="*/ 4330516 w 6350459"/>
              <a:gd name="connsiteY78" fmla="*/ 2584450 h 4286250"/>
              <a:gd name="connsiteX79" fmla="*/ 4381316 w 6350459"/>
              <a:gd name="connsiteY79" fmla="*/ 2051050 h 4286250"/>
              <a:gd name="connsiteX80" fmla="*/ 4425766 w 6350459"/>
              <a:gd name="connsiteY80" fmla="*/ 3759200 h 4286250"/>
              <a:gd name="connsiteX81" fmla="*/ 4495800 w 6350459"/>
              <a:gd name="connsiteY81" fmla="*/ 4237948 h 4286250"/>
              <a:gd name="connsiteX82" fmla="*/ 4540066 w 6350459"/>
              <a:gd name="connsiteY82" fmla="*/ 2051050 h 4286250"/>
              <a:gd name="connsiteX83" fmla="*/ 4594316 w 6350459"/>
              <a:gd name="connsiteY83" fmla="*/ 1829428 h 4286250"/>
              <a:gd name="connsiteX84" fmla="*/ 4648016 w 6350459"/>
              <a:gd name="connsiteY84" fmla="*/ 3498850 h 4286250"/>
              <a:gd name="connsiteX85" fmla="*/ 4749800 w 6350459"/>
              <a:gd name="connsiteY85" fmla="*/ 2485627 h 4286250"/>
              <a:gd name="connsiteX86" fmla="*/ 4806766 w 6350459"/>
              <a:gd name="connsiteY86" fmla="*/ 3917950 h 4286250"/>
              <a:gd name="connsiteX87" fmla="*/ 4863916 w 6350459"/>
              <a:gd name="connsiteY87" fmla="*/ 1562100 h 4286250"/>
              <a:gd name="connsiteX88" fmla="*/ 4914900 w 6350459"/>
              <a:gd name="connsiteY88" fmla="*/ 1206682 h 4286250"/>
              <a:gd name="connsiteX89" fmla="*/ 5022666 w 6350459"/>
              <a:gd name="connsiteY89" fmla="*/ 3149600 h 4286250"/>
              <a:gd name="connsiteX90" fmla="*/ 5070383 w 6350459"/>
              <a:gd name="connsiteY90" fmla="*/ 1644915 h 4286250"/>
              <a:gd name="connsiteX91" fmla="*/ 5127533 w 6350459"/>
              <a:gd name="connsiteY91" fmla="*/ 1561654 h 4286250"/>
              <a:gd name="connsiteX92" fmla="*/ 5232216 w 6350459"/>
              <a:gd name="connsiteY92" fmla="*/ 3879850 h 4286250"/>
              <a:gd name="connsiteX93" fmla="*/ 5283016 w 6350459"/>
              <a:gd name="connsiteY93" fmla="*/ 2349500 h 4286250"/>
              <a:gd name="connsiteX94" fmla="*/ 5390966 w 6350459"/>
              <a:gd name="connsiteY94" fmla="*/ 3632200 h 4286250"/>
              <a:gd name="connsiteX95" fmla="*/ 5441766 w 6350459"/>
              <a:gd name="connsiteY95" fmla="*/ 2965450 h 4286250"/>
              <a:gd name="connsiteX96" fmla="*/ 5489299 w 6350459"/>
              <a:gd name="connsiteY96" fmla="*/ 1176006 h 4286250"/>
              <a:gd name="connsiteX97" fmla="*/ 5549716 w 6350459"/>
              <a:gd name="connsiteY97" fmla="*/ 1587500 h 4286250"/>
              <a:gd name="connsiteX98" fmla="*/ 5600516 w 6350459"/>
              <a:gd name="connsiteY98" fmla="*/ 1816100 h 4286250"/>
              <a:gd name="connsiteX99" fmla="*/ 5657666 w 6350459"/>
              <a:gd name="connsiteY99" fmla="*/ 1688653 h 4286250"/>
              <a:gd name="connsiteX100" fmla="*/ 5714816 w 6350459"/>
              <a:gd name="connsiteY100" fmla="*/ 1828800 h 4286250"/>
              <a:gd name="connsiteX101" fmla="*/ 5771966 w 6350459"/>
              <a:gd name="connsiteY101" fmla="*/ 2298700 h 4286250"/>
              <a:gd name="connsiteX102" fmla="*/ 5816416 w 6350459"/>
              <a:gd name="connsiteY102" fmla="*/ 2235200 h 4286250"/>
              <a:gd name="connsiteX103" fmla="*/ 5930716 w 6350459"/>
              <a:gd name="connsiteY103" fmla="*/ 908050 h 4286250"/>
              <a:gd name="connsiteX104" fmla="*/ 5981312 w 6350459"/>
              <a:gd name="connsiteY104" fmla="*/ 2067630 h 4286250"/>
              <a:gd name="connsiteX105" fmla="*/ 6035583 w 6350459"/>
              <a:gd name="connsiteY105" fmla="*/ 3601608 h 4286250"/>
              <a:gd name="connsiteX106" fmla="*/ 6089650 w 6350459"/>
              <a:gd name="connsiteY106" fmla="*/ 3189933 h 4286250"/>
              <a:gd name="connsiteX107" fmla="*/ 6143716 w 6350459"/>
              <a:gd name="connsiteY107" fmla="*/ 2231083 h 4286250"/>
              <a:gd name="connsiteX108" fmla="*/ 6191066 w 6350459"/>
              <a:gd name="connsiteY108" fmla="*/ 2165350 h 4286250"/>
              <a:gd name="connsiteX109" fmla="*/ 6241866 w 6350459"/>
              <a:gd name="connsiteY109" fmla="*/ 0 h 4286250"/>
              <a:gd name="connsiteX110" fmla="*/ 6288221 w 6350459"/>
              <a:gd name="connsiteY110" fmla="*/ 3058004 h 4286250"/>
              <a:gd name="connsiteX111" fmla="*/ 6350459 w 6350459"/>
              <a:gd name="connsiteY111" fmla="*/ 3190826 h 4286250"/>
              <a:gd name="connsiteX0" fmla="*/ 0 w 6350459"/>
              <a:gd name="connsiteY0" fmla="*/ 3460038 h 4202988"/>
              <a:gd name="connsiteX1" fmla="*/ 56966 w 6350459"/>
              <a:gd name="connsiteY1" fmla="*/ 2433040 h 4202988"/>
              <a:gd name="connsiteX2" fmla="*/ 114116 w 6350459"/>
              <a:gd name="connsiteY2" fmla="*/ 2799638 h 4202988"/>
              <a:gd name="connsiteX3" fmla="*/ 164916 w 6350459"/>
              <a:gd name="connsiteY3" fmla="*/ 3301288 h 4202988"/>
              <a:gd name="connsiteX4" fmla="*/ 219167 w 6350459"/>
              <a:gd name="connsiteY4" fmla="*/ 3536950 h 4202988"/>
              <a:gd name="connsiteX5" fmla="*/ 266332 w 6350459"/>
              <a:gd name="connsiteY5" fmla="*/ 2180116 h 4202988"/>
              <a:gd name="connsiteX6" fmla="*/ 316949 w 6350459"/>
              <a:gd name="connsiteY6" fmla="*/ 2553956 h 4202988"/>
              <a:gd name="connsiteX7" fmla="*/ 374466 w 6350459"/>
              <a:gd name="connsiteY7" fmla="*/ 3472738 h 4202988"/>
              <a:gd name="connsiteX8" fmla="*/ 437966 w 6350459"/>
              <a:gd name="connsiteY8" fmla="*/ 3682288 h 4202988"/>
              <a:gd name="connsiteX9" fmla="*/ 485499 w 6350459"/>
              <a:gd name="connsiteY9" fmla="*/ 3799449 h 4202988"/>
              <a:gd name="connsiteX10" fmla="*/ 533216 w 6350459"/>
              <a:gd name="connsiteY10" fmla="*/ 3663238 h 4202988"/>
              <a:gd name="connsiteX11" fmla="*/ 590366 w 6350459"/>
              <a:gd name="connsiteY11" fmla="*/ 2913045 h 4202988"/>
              <a:gd name="connsiteX12" fmla="*/ 650783 w 6350459"/>
              <a:gd name="connsiteY12" fmla="*/ 3158993 h 4202988"/>
              <a:gd name="connsiteX13" fmla="*/ 698316 w 6350459"/>
              <a:gd name="connsiteY13" fmla="*/ 2329738 h 4202988"/>
              <a:gd name="connsiteX14" fmla="*/ 755466 w 6350459"/>
              <a:gd name="connsiteY14" fmla="*/ 3231438 h 4202988"/>
              <a:gd name="connsiteX15" fmla="*/ 863416 w 6350459"/>
              <a:gd name="connsiteY15" fmla="*/ 1910638 h 4202988"/>
              <a:gd name="connsiteX16" fmla="*/ 907866 w 6350459"/>
              <a:gd name="connsiteY16" fmla="*/ 3961688 h 4202988"/>
              <a:gd name="connsiteX17" fmla="*/ 965016 w 6350459"/>
              <a:gd name="connsiteY17" fmla="*/ 1991849 h 4202988"/>
              <a:gd name="connsiteX18" fmla="*/ 1022166 w 6350459"/>
              <a:gd name="connsiteY18" fmla="*/ 2215438 h 4202988"/>
              <a:gd name="connsiteX19" fmla="*/ 1072966 w 6350459"/>
              <a:gd name="connsiteY19" fmla="*/ 3294938 h 4202988"/>
              <a:gd name="connsiteX20" fmla="*/ 1130116 w 6350459"/>
              <a:gd name="connsiteY20" fmla="*/ 3231438 h 4202988"/>
              <a:gd name="connsiteX21" fmla="*/ 1174566 w 6350459"/>
              <a:gd name="connsiteY21" fmla="*/ 4075988 h 4202988"/>
              <a:gd name="connsiteX22" fmla="*/ 1231716 w 6350459"/>
              <a:gd name="connsiteY22" fmla="*/ 2196388 h 4202988"/>
              <a:gd name="connsiteX23" fmla="*/ 1288866 w 6350459"/>
              <a:gd name="connsiteY23" fmla="*/ 2926638 h 4202988"/>
              <a:gd name="connsiteX24" fmla="*/ 1339666 w 6350459"/>
              <a:gd name="connsiteY24" fmla="*/ 3009188 h 4202988"/>
              <a:gd name="connsiteX25" fmla="*/ 1390466 w 6350459"/>
              <a:gd name="connsiteY25" fmla="*/ 761288 h 4202988"/>
              <a:gd name="connsiteX26" fmla="*/ 1447616 w 6350459"/>
              <a:gd name="connsiteY26" fmla="*/ 2075738 h 4202988"/>
              <a:gd name="connsiteX27" fmla="*/ 1499282 w 6350459"/>
              <a:gd name="connsiteY27" fmla="*/ 2492702 h 4202988"/>
              <a:gd name="connsiteX28" fmla="*/ 1552300 w 6350459"/>
              <a:gd name="connsiteY28" fmla="*/ 3808213 h 4202988"/>
              <a:gd name="connsiteX29" fmla="*/ 1606366 w 6350459"/>
              <a:gd name="connsiteY29" fmla="*/ 2456738 h 4202988"/>
              <a:gd name="connsiteX30" fmla="*/ 1657166 w 6350459"/>
              <a:gd name="connsiteY30" fmla="*/ 2399588 h 4202988"/>
              <a:gd name="connsiteX31" fmla="*/ 1704515 w 6350459"/>
              <a:gd name="connsiteY31" fmla="*/ 2739893 h 4202988"/>
              <a:gd name="connsiteX32" fmla="*/ 1771650 w 6350459"/>
              <a:gd name="connsiteY32" fmla="*/ 2228948 h 4202988"/>
              <a:gd name="connsiteX33" fmla="*/ 1815916 w 6350459"/>
              <a:gd name="connsiteY33" fmla="*/ 3783888 h 4202988"/>
              <a:gd name="connsiteX34" fmla="*/ 1923866 w 6350459"/>
              <a:gd name="connsiteY34" fmla="*/ 646988 h 4202988"/>
              <a:gd name="connsiteX35" fmla="*/ 1981016 w 6350459"/>
              <a:gd name="connsiteY35" fmla="*/ 2945688 h 4202988"/>
              <a:gd name="connsiteX36" fmla="*/ 2038166 w 6350459"/>
              <a:gd name="connsiteY36" fmla="*/ 1034338 h 4202988"/>
              <a:gd name="connsiteX37" fmla="*/ 2082616 w 6350459"/>
              <a:gd name="connsiteY37" fmla="*/ 469188 h 4202988"/>
              <a:gd name="connsiteX38" fmla="*/ 2130149 w 6350459"/>
              <a:gd name="connsiteY38" fmla="*/ 2347714 h 4202988"/>
              <a:gd name="connsiteX39" fmla="*/ 2193832 w 6350459"/>
              <a:gd name="connsiteY39" fmla="*/ 2246113 h 4202988"/>
              <a:gd name="connsiteX40" fmla="*/ 2241366 w 6350459"/>
              <a:gd name="connsiteY40" fmla="*/ 3053638 h 4202988"/>
              <a:gd name="connsiteX41" fmla="*/ 2298516 w 6350459"/>
              <a:gd name="connsiteY41" fmla="*/ 843838 h 4202988"/>
              <a:gd name="connsiteX42" fmla="*/ 2362016 w 6350459"/>
              <a:gd name="connsiteY42" fmla="*/ 907338 h 4202988"/>
              <a:gd name="connsiteX43" fmla="*/ 2400116 w 6350459"/>
              <a:gd name="connsiteY43" fmla="*/ 3167938 h 4202988"/>
              <a:gd name="connsiteX44" fmla="*/ 2463616 w 6350459"/>
              <a:gd name="connsiteY44" fmla="*/ 1548688 h 4202988"/>
              <a:gd name="connsiteX45" fmla="*/ 2508066 w 6350459"/>
              <a:gd name="connsiteY45" fmla="*/ 2399588 h 4202988"/>
              <a:gd name="connsiteX46" fmla="*/ 2558866 w 6350459"/>
              <a:gd name="connsiteY46" fmla="*/ 2720842 h 4202988"/>
              <a:gd name="connsiteX47" fmla="*/ 2625817 w 6350459"/>
              <a:gd name="connsiteY47" fmla="*/ 2425616 h 4202988"/>
              <a:gd name="connsiteX48" fmla="*/ 2673166 w 6350459"/>
              <a:gd name="connsiteY48" fmla="*/ 2882188 h 4202988"/>
              <a:gd name="connsiteX49" fmla="*/ 2723966 w 6350459"/>
              <a:gd name="connsiteY49" fmla="*/ 939088 h 4202988"/>
              <a:gd name="connsiteX50" fmla="*/ 2774766 w 6350459"/>
              <a:gd name="connsiteY50" fmla="*/ 2336088 h 4202988"/>
              <a:gd name="connsiteX51" fmla="*/ 2838266 w 6350459"/>
              <a:gd name="connsiteY51" fmla="*/ 2774238 h 4202988"/>
              <a:gd name="connsiteX52" fmla="*/ 2882716 w 6350459"/>
              <a:gd name="connsiteY52" fmla="*/ 2812338 h 4202988"/>
              <a:gd name="connsiteX53" fmla="*/ 2933516 w 6350459"/>
              <a:gd name="connsiteY53" fmla="*/ 3663238 h 4202988"/>
              <a:gd name="connsiteX54" fmla="*/ 2997016 w 6350459"/>
              <a:gd name="connsiteY54" fmla="*/ 4202988 h 4202988"/>
              <a:gd name="connsiteX55" fmla="*/ 3041466 w 6350459"/>
              <a:gd name="connsiteY55" fmla="*/ 2272588 h 4202988"/>
              <a:gd name="connsiteX56" fmla="*/ 3098616 w 6350459"/>
              <a:gd name="connsiteY56" fmla="*/ 1237538 h 4202988"/>
              <a:gd name="connsiteX57" fmla="*/ 3159032 w 6350459"/>
              <a:gd name="connsiteY57" fmla="*/ 737326 h 4202988"/>
              <a:gd name="connsiteX58" fmla="*/ 3193866 w 6350459"/>
              <a:gd name="connsiteY58" fmla="*/ 2444038 h 4202988"/>
              <a:gd name="connsiteX59" fmla="*/ 3257366 w 6350459"/>
              <a:gd name="connsiteY59" fmla="*/ 1618538 h 4202988"/>
              <a:gd name="connsiteX60" fmla="*/ 3308166 w 6350459"/>
              <a:gd name="connsiteY60" fmla="*/ 2825038 h 4202988"/>
              <a:gd name="connsiteX61" fmla="*/ 3358966 w 6350459"/>
              <a:gd name="connsiteY61" fmla="*/ 3240468 h 4202988"/>
              <a:gd name="connsiteX62" fmla="*/ 3422466 w 6350459"/>
              <a:gd name="connsiteY62" fmla="*/ 2827187 h 4202988"/>
              <a:gd name="connsiteX63" fmla="*/ 3473266 w 6350459"/>
              <a:gd name="connsiteY63" fmla="*/ 3542588 h 4202988"/>
              <a:gd name="connsiteX64" fmla="*/ 3473266 w 6350459"/>
              <a:gd name="connsiteY64" fmla="*/ 3542588 h 4202988"/>
              <a:gd name="connsiteX65" fmla="*/ 3527332 w 6350459"/>
              <a:gd name="connsiteY65" fmla="*/ 3558150 h 4202988"/>
              <a:gd name="connsiteX66" fmla="*/ 3628933 w 6350459"/>
              <a:gd name="connsiteY66" fmla="*/ 1770226 h 4202988"/>
              <a:gd name="connsiteX67" fmla="*/ 3746316 w 6350459"/>
              <a:gd name="connsiteY67" fmla="*/ 2336088 h 4202988"/>
              <a:gd name="connsiteX68" fmla="*/ 3784416 w 6350459"/>
              <a:gd name="connsiteY68" fmla="*/ 2875838 h 4202988"/>
              <a:gd name="connsiteX69" fmla="*/ 3847916 w 6350459"/>
              <a:gd name="connsiteY69" fmla="*/ 3009188 h 4202988"/>
              <a:gd name="connsiteX70" fmla="*/ 3898716 w 6350459"/>
              <a:gd name="connsiteY70" fmla="*/ 3009188 h 4202988"/>
              <a:gd name="connsiteX71" fmla="*/ 3952966 w 6350459"/>
              <a:gd name="connsiteY71" fmla="*/ 3444113 h 4202988"/>
              <a:gd name="connsiteX72" fmla="*/ 4000133 w 6350459"/>
              <a:gd name="connsiteY72" fmla="*/ 2612445 h 4202988"/>
              <a:gd name="connsiteX73" fmla="*/ 4066899 w 6350459"/>
              <a:gd name="connsiteY73" fmla="*/ 2682295 h 4202988"/>
              <a:gd name="connsiteX74" fmla="*/ 4114799 w 6350459"/>
              <a:gd name="connsiteY74" fmla="*/ 3307722 h 4202988"/>
              <a:gd name="connsiteX75" fmla="*/ 4165416 w 6350459"/>
              <a:gd name="connsiteY75" fmla="*/ 2272588 h 4202988"/>
              <a:gd name="connsiteX76" fmla="*/ 4216216 w 6350459"/>
              <a:gd name="connsiteY76" fmla="*/ 2272588 h 4202988"/>
              <a:gd name="connsiteX77" fmla="*/ 4267016 w 6350459"/>
              <a:gd name="connsiteY77" fmla="*/ 2650099 h 4202988"/>
              <a:gd name="connsiteX78" fmla="*/ 4330516 w 6350459"/>
              <a:gd name="connsiteY78" fmla="*/ 2501188 h 4202988"/>
              <a:gd name="connsiteX79" fmla="*/ 4381316 w 6350459"/>
              <a:gd name="connsiteY79" fmla="*/ 1967788 h 4202988"/>
              <a:gd name="connsiteX80" fmla="*/ 4425766 w 6350459"/>
              <a:gd name="connsiteY80" fmla="*/ 3675938 h 4202988"/>
              <a:gd name="connsiteX81" fmla="*/ 4495800 w 6350459"/>
              <a:gd name="connsiteY81" fmla="*/ 4154686 h 4202988"/>
              <a:gd name="connsiteX82" fmla="*/ 4540066 w 6350459"/>
              <a:gd name="connsiteY82" fmla="*/ 1967788 h 4202988"/>
              <a:gd name="connsiteX83" fmla="*/ 4594316 w 6350459"/>
              <a:gd name="connsiteY83" fmla="*/ 1746166 h 4202988"/>
              <a:gd name="connsiteX84" fmla="*/ 4648016 w 6350459"/>
              <a:gd name="connsiteY84" fmla="*/ 3415588 h 4202988"/>
              <a:gd name="connsiteX85" fmla="*/ 4749800 w 6350459"/>
              <a:gd name="connsiteY85" fmla="*/ 2402365 h 4202988"/>
              <a:gd name="connsiteX86" fmla="*/ 4806766 w 6350459"/>
              <a:gd name="connsiteY86" fmla="*/ 3834688 h 4202988"/>
              <a:gd name="connsiteX87" fmla="*/ 4863916 w 6350459"/>
              <a:gd name="connsiteY87" fmla="*/ 1478838 h 4202988"/>
              <a:gd name="connsiteX88" fmla="*/ 4914900 w 6350459"/>
              <a:gd name="connsiteY88" fmla="*/ 1123420 h 4202988"/>
              <a:gd name="connsiteX89" fmla="*/ 5022666 w 6350459"/>
              <a:gd name="connsiteY89" fmla="*/ 3066338 h 4202988"/>
              <a:gd name="connsiteX90" fmla="*/ 5070383 w 6350459"/>
              <a:gd name="connsiteY90" fmla="*/ 1561653 h 4202988"/>
              <a:gd name="connsiteX91" fmla="*/ 5127533 w 6350459"/>
              <a:gd name="connsiteY91" fmla="*/ 1478392 h 4202988"/>
              <a:gd name="connsiteX92" fmla="*/ 5232216 w 6350459"/>
              <a:gd name="connsiteY92" fmla="*/ 3796588 h 4202988"/>
              <a:gd name="connsiteX93" fmla="*/ 5283016 w 6350459"/>
              <a:gd name="connsiteY93" fmla="*/ 2266238 h 4202988"/>
              <a:gd name="connsiteX94" fmla="*/ 5390966 w 6350459"/>
              <a:gd name="connsiteY94" fmla="*/ 3548938 h 4202988"/>
              <a:gd name="connsiteX95" fmla="*/ 5441766 w 6350459"/>
              <a:gd name="connsiteY95" fmla="*/ 2882188 h 4202988"/>
              <a:gd name="connsiteX96" fmla="*/ 5489299 w 6350459"/>
              <a:gd name="connsiteY96" fmla="*/ 1092744 h 4202988"/>
              <a:gd name="connsiteX97" fmla="*/ 5549716 w 6350459"/>
              <a:gd name="connsiteY97" fmla="*/ 1504238 h 4202988"/>
              <a:gd name="connsiteX98" fmla="*/ 5600516 w 6350459"/>
              <a:gd name="connsiteY98" fmla="*/ 1732838 h 4202988"/>
              <a:gd name="connsiteX99" fmla="*/ 5657666 w 6350459"/>
              <a:gd name="connsiteY99" fmla="*/ 1605391 h 4202988"/>
              <a:gd name="connsiteX100" fmla="*/ 5714816 w 6350459"/>
              <a:gd name="connsiteY100" fmla="*/ 1745538 h 4202988"/>
              <a:gd name="connsiteX101" fmla="*/ 5771966 w 6350459"/>
              <a:gd name="connsiteY101" fmla="*/ 2215438 h 4202988"/>
              <a:gd name="connsiteX102" fmla="*/ 5816416 w 6350459"/>
              <a:gd name="connsiteY102" fmla="*/ 2151938 h 4202988"/>
              <a:gd name="connsiteX103" fmla="*/ 5930716 w 6350459"/>
              <a:gd name="connsiteY103" fmla="*/ 824788 h 4202988"/>
              <a:gd name="connsiteX104" fmla="*/ 5981312 w 6350459"/>
              <a:gd name="connsiteY104" fmla="*/ 1984368 h 4202988"/>
              <a:gd name="connsiteX105" fmla="*/ 6035583 w 6350459"/>
              <a:gd name="connsiteY105" fmla="*/ 3518346 h 4202988"/>
              <a:gd name="connsiteX106" fmla="*/ 6089650 w 6350459"/>
              <a:gd name="connsiteY106" fmla="*/ 3106671 h 4202988"/>
              <a:gd name="connsiteX107" fmla="*/ 6143716 w 6350459"/>
              <a:gd name="connsiteY107" fmla="*/ 2147821 h 4202988"/>
              <a:gd name="connsiteX108" fmla="*/ 6191066 w 6350459"/>
              <a:gd name="connsiteY108" fmla="*/ 2082088 h 4202988"/>
              <a:gd name="connsiteX109" fmla="*/ 6235332 w 6350459"/>
              <a:gd name="connsiteY109" fmla="*/ 0 h 4202988"/>
              <a:gd name="connsiteX110" fmla="*/ 6288221 w 6350459"/>
              <a:gd name="connsiteY110" fmla="*/ 2974742 h 4202988"/>
              <a:gd name="connsiteX111" fmla="*/ 6350459 w 6350459"/>
              <a:gd name="connsiteY111" fmla="*/ 3107564 h 4202988"/>
              <a:gd name="connsiteX0" fmla="*/ 0 w 6350459"/>
              <a:gd name="connsiteY0" fmla="*/ 3534535 h 4277485"/>
              <a:gd name="connsiteX1" fmla="*/ 56966 w 6350459"/>
              <a:gd name="connsiteY1" fmla="*/ 2507537 h 4277485"/>
              <a:gd name="connsiteX2" fmla="*/ 114116 w 6350459"/>
              <a:gd name="connsiteY2" fmla="*/ 2874135 h 4277485"/>
              <a:gd name="connsiteX3" fmla="*/ 164916 w 6350459"/>
              <a:gd name="connsiteY3" fmla="*/ 3375785 h 4277485"/>
              <a:gd name="connsiteX4" fmla="*/ 219167 w 6350459"/>
              <a:gd name="connsiteY4" fmla="*/ 3611447 h 4277485"/>
              <a:gd name="connsiteX5" fmla="*/ 266332 w 6350459"/>
              <a:gd name="connsiteY5" fmla="*/ 2254613 h 4277485"/>
              <a:gd name="connsiteX6" fmla="*/ 316949 w 6350459"/>
              <a:gd name="connsiteY6" fmla="*/ 2628453 h 4277485"/>
              <a:gd name="connsiteX7" fmla="*/ 374466 w 6350459"/>
              <a:gd name="connsiteY7" fmla="*/ 3547235 h 4277485"/>
              <a:gd name="connsiteX8" fmla="*/ 437966 w 6350459"/>
              <a:gd name="connsiteY8" fmla="*/ 3756785 h 4277485"/>
              <a:gd name="connsiteX9" fmla="*/ 485499 w 6350459"/>
              <a:gd name="connsiteY9" fmla="*/ 3873946 h 4277485"/>
              <a:gd name="connsiteX10" fmla="*/ 533216 w 6350459"/>
              <a:gd name="connsiteY10" fmla="*/ 3737735 h 4277485"/>
              <a:gd name="connsiteX11" fmla="*/ 590366 w 6350459"/>
              <a:gd name="connsiteY11" fmla="*/ 2987542 h 4277485"/>
              <a:gd name="connsiteX12" fmla="*/ 650783 w 6350459"/>
              <a:gd name="connsiteY12" fmla="*/ 3233490 h 4277485"/>
              <a:gd name="connsiteX13" fmla="*/ 698316 w 6350459"/>
              <a:gd name="connsiteY13" fmla="*/ 2404235 h 4277485"/>
              <a:gd name="connsiteX14" fmla="*/ 755466 w 6350459"/>
              <a:gd name="connsiteY14" fmla="*/ 3305935 h 4277485"/>
              <a:gd name="connsiteX15" fmla="*/ 863416 w 6350459"/>
              <a:gd name="connsiteY15" fmla="*/ 1985135 h 4277485"/>
              <a:gd name="connsiteX16" fmla="*/ 907866 w 6350459"/>
              <a:gd name="connsiteY16" fmla="*/ 4036185 h 4277485"/>
              <a:gd name="connsiteX17" fmla="*/ 965016 w 6350459"/>
              <a:gd name="connsiteY17" fmla="*/ 2066346 h 4277485"/>
              <a:gd name="connsiteX18" fmla="*/ 1022166 w 6350459"/>
              <a:gd name="connsiteY18" fmla="*/ 2289935 h 4277485"/>
              <a:gd name="connsiteX19" fmla="*/ 1072966 w 6350459"/>
              <a:gd name="connsiteY19" fmla="*/ 3369435 h 4277485"/>
              <a:gd name="connsiteX20" fmla="*/ 1130116 w 6350459"/>
              <a:gd name="connsiteY20" fmla="*/ 3305935 h 4277485"/>
              <a:gd name="connsiteX21" fmla="*/ 1174566 w 6350459"/>
              <a:gd name="connsiteY21" fmla="*/ 4150485 h 4277485"/>
              <a:gd name="connsiteX22" fmla="*/ 1231716 w 6350459"/>
              <a:gd name="connsiteY22" fmla="*/ 2270885 h 4277485"/>
              <a:gd name="connsiteX23" fmla="*/ 1288866 w 6350459"/>
              <a:gd name="connsiteY23" fmla="*/ 3001135 h 4277485"/>
              <a:gd name="connsiteX24" fmla="*/ 1339666 w 6350459"/>
              <a:gd name="connsiteY24" fmla="*/ 3083685 h 4277485"/>
              <a:gd name="connsiteX25" fmla="*/ 1390466 w 6350459"/>
              <a:gd name="connsiteY25" fmla="*/ 835785 h 4277485"/>
              <a:gd name="connsiteX26" fmla="*/ 1447616 w 6350459"/>
              <a:gd name="connsiteY26" fmla="*/ 2150235 h 4277485"/>
              <a:gd name="connsiteX27" fmla="*/ 1499282 w 6350459"/>
              <a:gd name="connsiteY27" fmla="*/ 2567199 h 4277485"/>
              <a:gd name="connsiteX28" fmla="*/ 1552300 w 6350459"/>
              <a:gd name="connsiteY28" fmla="*/ 3882710 h 4277485"/>
              <a:gd name="connsiteX29" fmla="*/ 1606366 w 6350459"/>
              <a:gd name="connsiteY29" fmla="*/ 2531235 h 4277485"/>
              <a:gd name="connsiteX30" fmla="*/ 1657166 w 6350459"/>
              <a:gd name="connsiteY30" fmla="*/ 2474085 h 4277485"/>
              <a:gd name="connsiteX31" fmla="*/ 1704515 w 6350459"/>
              <a:gd name="connsiteY31" fmla="*/ 2814390 h 4277485"/>
              <a:gd name="connsiteX32" fmla="*/ 1771650 w 6350459"/>
              <a:gd name="connsiteY32" fmla="*/ 2303445 h 4277485"/>
              <a:gd name="connsiteX33" fmla="*/ 1815916 w 6350459"/>
              <a:gd name="connsiteY33" fmla="*/ 3858385 h 4277485"/>
              <a:gd name="connsiteX34" fmla="*/ 1923866 w 6350459"/>
              <a:gd name="connsiteY34" fmla="*/ 721485 h 4277485"/>
              <a:gd name="connsiteX35" fmla="*/ 1981016 w 6350459"/>
              <a:gd name="connsiteY35" fmla="*/ 3020185 h 4277485"/>
              <a:gd name="connsiteX36" fmla="*/ 2038166 w 6350459"/>
              <a:gd name="connsiteY36" fmla="*/ 1108835 h 4277485"/>
              <a:gd name="connsiteX37" fmla="*/ 2082616 w 6350459"/>
              <a:gd name="connsiteY37" fmla="*/ 543685 h 4277485"/>
              <a:gd name="connsiteX38" fmla="*/ 2130149 w 6350459"/>
              <a:gd name="connsiteY38" fmla="*/ 2422211 h 4277485"/>
              <a:gd name="connsiteX39" fmla="*/ 2193832 w 6350459"/>
              <a:gd name="connsiteY39" fmla="*/ 2320610 h 4277485"/>
              <a:gd name="connsiteX40" fmla="*/ 2241366 w 6350459"/>
              <a:gd name="connsiteY40" fmla="*/ 3128135 h 4277485"/>
              <a:gd name="connsiteX41" fmla="*/ 2298516 w 6350459"/>
              <a:gd name="connsiteY41" fmla="*/ 918335 h 4277485"/>
              <a:gd name="connsiteX42" fmla="*/ 2362016 w 6350459"/>
              <a:gd name="connsiteY42" fmla="*/ 981835 h 4277485"/>
              <a:gd name="connsiteX43" fmla="*/ 2400116 w 6350459"/>
              <a:gd name="connsiteY43" fmla="*/ 3242435 h 4277485"/>
              <a:gd name="connsiteX44" fmla="*/ 2463616 w 6350459"/>
              <a:gd name="connsiteY44" fmla="*/ 1623185 h 4277485"/>
              <a:gd name="connsiteX45" fmla="*/ 2508066 w 6350459"/>
              <a:gd name="connsiteY45" fmla="*/ 2474085 h 4277485"/>
              <a:gd name="connsiteX46" fmla="*/ 2558866 w 6350459"/>
              <a:gd name="connsiteY46" fmla="*/ 2795339 h 4277485"/>
              <a:gd name="connsiteX47" fmla="*/ 2625817 w 6350459"/>
              <a:gd name="connsiteY47" fmla="*/ 2500113 h 4277485"/>
              <a:gd name="connsiteX48" fmla="*/ 2673166 w 6350459"/>
              <a:gd name="connsiteY48" fmla="*/ 2956685 h 4277485"/>
              <a:gd name="connsiteX49" fmla="*/ 2723966 w 6350459"/>
              <a:gd name="connsiteY49" fmla="*/ 1013585 h 4277485"/>
              <a:gd name="connsiteX50" fmla="*/ 2774766 w 6350459"/>
              <a:gd name="connsiteY50" fmla="*/ 2410585 h 4277485"/>
              <a:gd name="connsiteX51" fmla="*/ 2838266 w 6350459"/>
              <a:gd name="connsiteY51" fmla="*/ 2848735 h 4277485"/>
              <a:gd name="connsiteX52" fmla="*/ 2882716 w 6350459"/>
              <a:gd name="connsiteY52" fmla="*/ 2886835 h 4277485"/>
              <a:gd name="connsiteX53" fmla="*/ 2933516 w 6350459"/>
              <a:gd name="connsiteY53" fmla="*/ 3737735 h 4277485"/>
              <a:gd name="connsiteX54" fmla="*/ 2997016 w 6350459"/>
              <a:gd name="connsiteY54" fmla="*/ 4277485 h 4277485"/>
              <a:gd name="connsiteX55" fmla="*/ 3041466 w 6350459"/>
              <a:gd name="connsiteY55" fmla="*/ 2347085 h 4277485"/>
              <a:gd name="connsiteX56" fmla="*/ 3098616 w 6350459"/>
              <a:gd name="connsiteY56" fmla="*/ 1312035 h 4277485"/>
              <a:gd name="connsiteX57" fmla="*/ 3159032 w 6350459"/>
              <a:gd name="connsiteY57" fmla="*/ 811823 h 4277485"/>
              <a:gd name="connsiteX58" fmla="*/ 3193866 w 6350459"/>
              <a:gd name="connsiteY58" fmla="*/ 2518535 h 4277485"/>
              <a:gd name="connsiteX59" fmla="*/ 3257366 w 6350459"/>
              <a:gd name="connsiteY59" fmla="*/ 1693035 h 4277485"/>
              <a:gd name="connsiteX60" fmla="*/ 3308166 w 6350459"/>
              <a:gd name="connsiteY60" fmla="*/ 2899535 h 4277485"/>
              <a:gd name="connsiteX61" fmla="*/ 3358966 w 6350459"/>
              <a:gd name="connsiteY61" fmla="*/ 3314965 h 4277485"/>
              <a:gd name="connsiteX62" fmla="*/ 3422466 w 6350459"/>
              <a:gd name="connsiteY62" fmla="*/ 2901684 h 4277485"/>
              <a:gd name="connsiteX63" fmla="*/ 3473266 w 6350459"/>
              <a:gd name="connsiteY63" fmla="*/ 3617085 h 4277485"/>
              <a:gd name="connsiteX64" fmla="*/ 3473266 w 6350459"/>
              <a:gd name="connsiteY64" fmla="*/ 3617085 h 4277485"/>
              <a:gd name="connsiteX65" fmla="*/ 3527332 w 6350459"/>
              <a:gd name="connsiteY65" fmla="*/ 3632647 h 4277485"/>
              <a:gd name="connsiteX66" fmla="*/ 3628933 w 6350459"/>
              <a:gd name="connsiteY66" fmla="*/ 1844723 h 4277485"/>
              <a:gd name="connsiteX67" fmla="*/ 3746316 w 6350459"/>
              <a:gd name="connsiteY67" fmla="*/ 2410585 h 4277485"/>
              <a:gd name="connsiteX68" fmla="*/ 3784416 w 6350459"/>
              <a:gd name="connsiteY68" fmla="*/ 2950335 h 4277485"/>
              <a:gd name="connsiteX69" fmla="*/ 3847916 w 6350459"/>
              <a:gd name="connsiteY69" fmla="*/ 3083685 h 4277485"/>
              <a:gd name="connsiteX70" fmla="*/ 3898716 w 6350459"/>
              <a:gd name="connsiteY70" fmla="*/ 3083685 h 4277485"/>
              <a:gd name="connsiteX71" fmla="*/ 3952966 w 6350459"/>
              <a:gd name="connsiteY71" fmla="*/ 3518610 h 4277485"/>
              <a:gd name="connsiteX72" fmla="*/ 4000133 w 6350459"/>
              <a:gd name="connsiteY72" fmla="*/ 2686942 h 4277485"/>
              <a:gd name="connsiteX73" fmla="*/ 4066899 w 6350459"/>
              <a:gd name="connsiteY73" fmla="*/ 2756792 h 4277485"/>
              <a:gd name="connsiteX74" fmla="*/ 4114799 w 6350459"/>
              <a:gd name="connsiteY74" fmla="*/ 3382219 h 4277485"/>
              <a:gd name="connsiteX75" fmla="*/ 4165416 w 6350459"/>
              <a:gd name="connsiteY75" fmla="*/ 2347085 h 4277485"/>
              <a:gd name="connsiteX76" fmla="*/ 4216216 w 6350459"/>
              <a:gd name="connsiteY76" fmla="*/ 2347085 h 4277485"/>
              <a:gd name="connsiteX77" fmla="*/ 4267016 w 6350459"/>
              <a:gd name="connsiteY77" fmla="*/ 2724596 h 4277485"/>
              <a:gd name="connsiteX78" fmla="*/ 4330516 w 6350459"/>
              <a:gd name="connsiteY78" fmla="*/ 2575685 h 4277485"/>
              <a:gd name="connsiteX79" fmla="*/ 4381316 w 6350459"/>
              <a:gd name="connsiteY79" fmla="*/ 2042285 h 4277485"/>
              <a:gd name="connsiteX80" fmla="*/ 4425766 w 6350459"/>
              <a:gd name="connsiteY80" fmla="*/ 3750435 h 4277485"/>
              <a:gd name="connsiteX81" fmla="*/ 4495800 w 6350459"/>
              <a:gd name="connsiteY81" fmla="*/ 4229183 h 4277485"/>
              <a:gd name="connsiteX82" fmla="*/ 4540066 w 6350459"/>
              <a:gd name="connsiteY82" fmla="*/ 2042285 h 4277485"/>
              <a:gd name="connsiteX83" fmla="*/ 4594316 w 6350459"/>
              <a:gd name="connsiteY83" fmla="*/ 1820663 h 4277485"/>
              <a:gd name="connsiteX84" fmla="*/ 4648016 w 6350459"/>
              <a:gd name="connsiteY84" fmla="*/ 3490085 h 4277485"/>
              <a:gd name="connsiteX85" fmla="*/ 4749800 w 6350459"/>
              <a:gd name="connsiteY85" fmla="*/ 2476862 h 4277485"/>
              <a:gd name="connsiteX86" fmla="*/ 4806766 w 6350459"/>
              <a:gd name="connsiteY86" fmla="*/ 3909185 h 4277485"/>
              <a:gd name="connsiteX87" fmla="*/ 4863916 w 6350459"/>
              <a:gd name="connsiteY87" fmla="*/ 1553335 h 4277485"/>
              <a:gd name="connsiteX88" fmla="*/ 4914900 w 6350459"/>
              <a:gd name="connsiteY88" fmla="*/ 1197917 h 4277485"/>
              <a:gd name="connsiteX89" fmla="*/ 5022666 w 6350459"/>
              <a:gd name="connsiteY89" fmla="*/ 3140835 h 4277485"/>
              <a:gd name="connsiteX90" fmla="*/ 5070383 w 6350459"/>
              <a:gd name="connsiteY90" fmla="*/ 1636150 h 4277485"/>
              <a:gd name="connsiteX91" fmla="*/ 5127533 w 6350459"/>
              <a:gd name="connsiteY91" fmla="*/ 1552889 h 4277485"/>
              <a:gd name="connsiteX92" fmla="*/ 5232216 w 6350459"/>
              <a:gd name="connsiteY92" fmla="*/ 3871085 h 4277485"/>
              <a:gd name="connsiteX93" fmla="*/ 5283016 w 6350459"/>
              <a:gd name="connsiteY93" fmla="*/ 2340735 h 4277485"/>
              <a:gd name="connsiteX94" fmla="*/ 5390966 w 6350459"/>
              <a:gd name="connsiteY94" fmla="*/ 3623435 h 4277485"/>
              <a:gd name="connsiteX95" fmla="*/ 5441766 w 6350459"/>
              <a:gd name="connsiteY95" fmla="*/ 2956685 h 4277485"/>
              <a:gd name="connsiteX96" fmla="*/ 5489299 w 6350459"/>
              <a:gd name="connsiteY96" fmla="*/ 1167241 h 4277485"/>
              <a:gd name="connsiteX97" fmla="*/ 5549716 w 6350459"/>
              <a:gd name="connsiteY97" fmla="*/ 1578735 h 4277485"/>
              <a:gd name="connsiteX98" fmla="*/ 5600516 w 6350459"/>
              <a:gd name="connsiteY98" fmla="*/ 1807335 h 4277485"/>
              <a:gd name="connsiteX99" fmla="*/ 5657666 w 6350459"/>
              <a:gd name="connsiteY99" fmla="*/ 1679888 h 4277485"/>
              <a:gd name="connsiteX100" fmla="*/ 5714816 w 6350459"/>
              <a:gd name="connsiteY100" fmla="*/ 1820035 h 4277485"/>
              <a:gd name="connsiteX101" fmla="*/ 5771966 w 6350459"/>
              <a:gd name="connsiteY101" fmla="*/ 2289935 h 4277485"/>
              <a:gd name="connsiteX102" fmla="*/ 5816416 w 6350459"/>
              <a:gd name="connsiteY102" fmla="*/ 2226435 h 4277485"/>
              <a:gd name="connsiteX103" fmla="*/ 5930716 w 6350459"/>
              <a:gd name="connsiteY103" fmla="*/ 899285 h 4277485"/>
              <a:gd name="connsiteX104" fmla="*/ 5981312 w 6350459"/>
              <a:gd name="connsiteY104" fmla="*/ 2058865 h 4277485"/>
              <a:gd name="connsiteX105" fmla="*/ 6035583 w 6350459"/>
              <a:gd name="connsiteY105" fmla="*/ 3592843 h 4277485"/>
              <a:gd name="connsiteX106" fmla="*/ 6089650 w 6350459"/>
              <a:gd name="connsiteY106" fmla="*/ 3181168 h 4277485"/>
              <a:gd name="connsiteX107" fmla="*/ 6143716 w 6350459"/>
              <a:gd name="connsiteY107" fmla="*/ 2222318 h 4277485"/>
              <a:gd name="connsiteX108" fmla="*/ 6191066 w 6350459"/>
              <a:gd name="connsiteY108" fmla="*/ 2156585 h 4277485"/>
              <a:gd name="connsiteX109" fmla="*/ 6245133 w 6350459"/>
              <a:gd name="connsiteY109" fmla="*/ 0 h 4277485"/>
              <a:gd name="connsiteX110" fmla="*/ 6288221 w 6350459"/>
              <a:gd name="connsiteY110" fmla="*/ 3049239 h 4277485"/>
              <a:gd name="connsiteX111" fmla="*/ 6350459 w 6350459"/>
              <a:gd name="connsiteY111" fmla="*/ 3182061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88221 w 6569334"/>
              <a:gd name="connsiteY110" fmla="*/ 3049239 h 4277485"/>
              <a:gd name="connsiteX111" fmla="*/ 6569334 w 6569334"/>
              <a:gd name="connsiteY111"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304556 w 6569334"/>
              <a:gd name="connsiteY110" fmla="*/ 3044857 h 4277485"/>
              <a:gd name="connsiteX111" fmla="*/ 6569334 w 6569334"/>
              <a:gd name="connsiteY111"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88223 w 6569334"/>
              <a:gd name="connsiteY110" fmla="*/ 3075532 h 4277485"/>
              <a:gd name="connsiteX111" fmla="*/ 6569334 w 6569334"/>
              <a:gd name="connsiteY111"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569334 w 6569334"/>
              <a:gd name="connsiteY111"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3526 w 6569334"/>
              <a:gd name="connsiteY111" fmla="*/ 3316552 h 4277485"/>
              <a:gd name="connsiteX112" fmla="*/ 6569334 w 6569334"/>
              <a:gd name="connsiteY112"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3526 w 6569334"/>
              <a:gd name="connsiteY111" fmla="*/ 3316552 h 4277485"/>
              <a:gd name="connsiteX112" fmla="*/ 6569334 w 6569334"/>
              <a:gd name="connsiteY112"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3526 w 6569334"/>
              <a:gd name="connsiteY111" fmla="*/ 3316552 h 4277485"/>
              <a:gd name="connsiteX112" fmla="*/ 6569334 w 6569334"/>
              <a:gd name="connsiteY112"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3526 w 6569334"/>
              <a:gd name="connsiteY111" fmla="*/ 3316552 h 4277485"/>
              <a:gd name="connsiteX112" fmla="*/ 6569334 w 6569334"/>
              <a:gd name="connsiteY112"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0260 w 6569334"/>
              <a:gd name="connsiteY111" fmla="*/ 3307788 h 4277485"/>
              <a:gd name="connsiteX112" fmla="*/ 6569334 w 6569334"/>
              <a:gd name="connsiteY112"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0260 w 6569334"/>
              <a:gd name="connsiteY111" fmla="*/ 3307788 h 4277485"/>
              <a:gd name="connsiteX112" fmla="*/ 6461530 w 6569334"/>
              <a:gd name="connsiteY112" fmla="*/ 411164 h 4277485"/>
              <a:gd name="connsiteX113" fmla="*/ 6569334 w 6569334"/>
              <a:gd name="connsiteY113"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0260 w 6569334"/>
              <a:gd name="connsiteY111" fmla="*/ 3307788 h 4277485"/>
              <a:gd name="connsiteX112" fmla="*/ 6461530 w 6569334"/>
              <a:gd name="connsiteY112" fmla="*/ 411164 h 4277485"/>
              <a:gd name="connsiteX113" fmla="*/ 6569334 w 6569334"/>
              <a:gd name="connsiteY113"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0260 w 6569334"/>
              <a:gd name="connsiteY111" fmla="*/ 3307788 h 4277485"/>
              <a:gd name="connsiteX112" fmla="*/ 6461530 w 6569334"/>
              <a:gd name="connsiteY112" fmla="*/ 411164 h 4277485"/>
              <a:gd name="connsiteX113" fmla="*/ 6569334 w 6569334"/>
              <a:gd name="connsiteY113"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0260 w 6569334"/>
              <a:gd name="connsiteY111" fmla="*/ 3307788 h 4277485"/>
              <a:gd name="connsiteX112" fmla="*/ 6461530 w 6569334"/>
              <a:gd name="connsiteY112" fmla="*/ 411164 h 4277485"/>
              <a:gd name="connsiteX113" fmla="*/ 6569334 w 6569334"/>
              <a:gd name="connsiteY113" fmla="*/ 2270567 h 4277485"/>
              <a:gd name="connsiteX0" fmla="*/ 0 w 6569334"/>
              <a:gd name="connsiteY0" fmla="*/ 3534535 h 4277485"/>
              <a:gd name="connsiteX1" fmla="*/ 56966 w 6569334"/>
              <a:gd name="connsiteY1" fmla="*/ 2507537 h 4277485"/>
              <a:gd name="connsiteX2" fmla="*/ 114116 w 6569334"/>
              <a:gd name="connsiteY2" fmla="*/ 2874135 h 4277485"/>
              <a:gd name="connsiteX3" fmla="*/ 164916 w 6569334"/>
              <a:gd name="connsiteY3" fmla="*/ 3375785 h 4277485"/>
              <a:gd name="connsiteX4" fmla="*/ 219167 w 6569334"/>
              <a:gd name="connsiteY4" fmla="*/ 3611447 h 4277485"/>
              <a:gd name="connsiteX5" fmla="*/ 266332 w 6569334"/>
              <a:gd name="connsiteY5" fmla="*/ 2254613 h 4277485"/>
              <a:gd name="connsiteX6" fmla="*/ 316949 w 6569334"/>
              <a:gd name="connsiteY6" fmla="*/ 2628453 h 4277485"/>
              <a:gd name="connsiteX7" fmla="*/ 374466 w 6569334"/>
              <a:gd name="connsiteY7" fmla="*/ 3547235 h 4277485"/>
              <a:gd name="connsiteX8" fmla="*/ 437966 w 6569334"/>
              <a:gd name="connsiteY8" fmla="*/ 3756785 h 4277485"/>
              <a:gd name="connsiteX9" fmla="*/ 485499 w 6569334"/>
              <a:gd name="connsiteY9" fmla="*/ 3873946 h 4277485"/>
              <a:gd name="connsiteX10" fmla="*/ 533216 w 6569334"/>
              <a:gd name="connsiteY10" fmla="*/ 3737735 h 4277485"/>
              <a:gd name="connsiteX11" fmla="*/ 590366 w 6569334"/>
              <a:gd name="connsiteY11" fmla="*/ 2987542 h 4277485"/>
              <a:gd name="connsiteX12" fmla="*/ 650783 w 6569334"/>
              <a:gd name="connsiteY12" fmla="*/ 3233490 h 4277485"/>
              <a:gd name="connsiteX13" fmla="*/ 698316 w 6569334"/>
              <a:gd name="connsiteY13" fmla="*/ 2404235 h 4277485"/>
              <a:gd name="connsiteX14" fmla="*/ 755466 w 6569334"/>
              <a:gd name="connsiteY14" fmla="*/ 3305935 h 4277485"/>
              <a:gd name="connsiteX15" fmla="*/ 863416 w 6569334"/>
              <a:gd name="connsiteY15" fmla="*/ 1985135 h 4277485"/>
              <a:gd name="connsiteX16" fmla="*/ 907866 w 6569334"/>
              <a:gd name="connsiteY16" fmla="*/ 4036185 h 4277485"/>
              <a:gd name="connsiteX17" fmla="*/ 965016 w 6569334"/>
              <a:gd name="connsiteY17" fmla="*/ 2066346 h 4277485"/>
              <a:gd name="connsiteX18" fmla="*/ 1022166 w 6569334"/>
              <a:gd name="connsiteY18" fmla="*/ 2289935 h 4277485"/>
              <a:gd name="connsiteX19" fmla="*/ 1072966 w 6569334"/>
              <a:gd name="connsiteY19" fmla="*/ 3369435 h 4277485"/>
              <a:gd name="connsiteX20" fmla="*/ 1130116 w 6569334"/>
              <a:gd name="connsiteY20" fmla="*/ 3305935 h 4277485"/>
              <a:gd name="connsiteX21" fmla="*/ 1174566 w 6569334"/>
              <a:gd name="connsiteY21" fmla="*/ 4150485 h 4277485"/>
              <a:gd name="connsiteX22" fmla="*/ 1231716 w 6569334"/>
              <a:gd name="connsiteY22" fmla="*/ 2270885 h 4277485"/>
              <a:gd name="connsiteX23" fmla="*/ 1288866 w 6569334"/>
              <a:gd name="connsiteY23" fmla="*/ 3001135 h 4277485"/>
              <a:gd name="connsiteX24" fmla="*/ 1339666 w 6569334"/>
              <a:gd name="connsiteY24" fmla="*/ 3083685 h 4277485"/>
              <a:gd name="connsiteX25" fmla="*/ 1390466 w 6569334"/>
              <a:gd name="connsiteY25" fmla="*/ 835785 h 4277485"/>
              <a:gd name="connsiteX26" fmla="*/ 1447616 w 6569334"/>
              <a:gd name="connsiteY26" fmla="*/ 2150235 h 4277485"/>
              <a:gd name="connsiteX27" fmla="*/ 1499282 w 6569334"/>
              <a:gd name="connsiteY27" fmla="*/ 2567199 h 4277485"/>
              <a:gd name="connsiteX28" fmla="*/ 1552300 w 6569334"/>
              <a:gd name="connsiteY28" fmla="*/ 3882710 h 4277485"/>
              <a:gd name="connsiteX29" fmla="*/ 1606366 w 6569334"/>
              <a:gd name="connsiteY29" fmla="*/ 2531235 h 4277485"/>
              <a:gd name="connsiteX30" fmla="*/ 1657166 w 6569334"/>
              <a:gd name="connsiteY30" fmla="*/ 2474085 h 4277485"/>
              <a:gd name="connsiteX31" fmla="*/ 1704515 w 6569334"/>
              <a:gd name="connsiteY31" fmla="*/ 2814390 h 4277485"/>
              <a:gd name="connsiteX32" fmla="*/ 1771650 w 6569334"/>
              <a:gd name="connsiteY32" fmla="*/ 2303445 h 4277485"/>
              <a:gd name="connsiteX33" fmla="*/ 1815916 w 6569334"/>
              <a:gd name="connsiteY33" fmla="*/ 3858385 h 4277485"/>
              <a:gd name="connsiteX34" fmla="*/ 1923866 w 6569334"/>
              <a:gd name="connsiteY34" fmla="*/ 721485 h 4277485"/>
              <a:gd name="connsiteX35" fmla="*/ 1981016 w 6569334"/>
              <a:gd name="connsiteY35" fmla="*/ 3020185 h 4277485"/>
              <a:gd name="connsiteX36" fmla="*/ 2038166 w 6569334"/>
              <a:gd name="connsiteY36" fmla="*/ 1108835 h 4277485"/>
              <a:gd name="connsiteX37" fmla="*/ 2082616 w 6569334"/>
              <a:gd name="connsiteY37" fmla="*/ 543685 h 4277485"/>
              <a:gd name="connsiteX38" fmla="*/ 2130149 w 6569334"/>
              <a:gd name="connsiteY38" fmla="*/ 2422211 h 4277485"/>
              <a:gd name="connsiteX39" fmla="*/ 2193832 w 6569334"/>
              <a:gd name="connsiteY39" fmla="*/ 2320610 h 4277485"/>
              <a:gd name="connsiteX40" fmla="*/ 2241366 w 6569334"/>
              <a:gd name="connsiteY40" fmla="*/ 3128135 h 4277485"/>
              <a:gd name="connsiteX41" fmla="*/ 2298516 w 6569334"/>
              <a:gd name="connsiteY41" fmla="*/ 918335 h 4277485"/>
              <a:gd name="connsiteX42" fmla="*/ 2362016 w 6569334"/>
              <a:gd name="connsiteY42" fmla="*/ 981835 h 4277485"/>
              <a:gd name="connsiteX43" fmla="*/ 2400116 w 6569334"/>
              <a:gd name="connsiteY43" fmla="*/ 3242435 h 4277485"/>
              <a:gd name="connsiteX44" fmla="*/ 2463616 w 6569334"/>
              <a:gd name="connsiteY44" fmla="*/ 1623185 h 4277485"/>
              <a:gd name="connsiteX45" fmla="*/ 2508066 w 6569334"/>
              <a:gd name="connsiteY45" fmla="*/ 2474085 h 4277485"/>
              <a:gd name="connsiteX46" fmla="*/ 2558866 w 6569334"/>
              <a:gd name="connsiteY46" fmla="*/ 2795339 h 4277485"/>
              <a:gd name="connsiteX47" fmla="*/ 2625817 w 6569334"/>
              <a:gd name="connsiteY47" fmla="*/ 2500113 h 4277485"/>
              <a:gd name="connsiteX48" fmla="*/ 2673166 w 6569334"/>
              <a:gd name="connsiteY48" fmla="*/ 2956685 h 4277485"/>
              <a:gd name="connsiteX49" fmla="*/ 2723966 w 6569334"/>
              <a:gd name="connsiteY49" fmla="*/ 1013585 h 4277485"/>
              <a:gd name="connsiteX50" fmla="*/ 2774766 w 6569334"/>
              <a:gd name="connsiteY50" fmla="*/ 2410585 h 4277485"/>
              <a:gd name="connsiteX51" fmla="*/ 2838266 w 6569334"/>
              <a:gd name="connsiteY51" fmla="*/ 2848735 h 4277485"/>
              <a:gd name="connsiteX52" fmla="*/ 2882716 w 6569334"/>
              <a:gd name="connsiteY52" fmla="*/ 2886835 h 4277485"/>
              <a:gd name="connsiteX53" fmla="*/ 2933516 w 6569334"/>
              <a:gd name="connsiteY53" fmla="*/ 3737735 h 4277485"/>
              <a:gd name="connsiteX54" fmla="*/ 2997016 w 6569334"/>
              <a:gd name="connsiteY54" fmla="*/ 4277485 h 4277485"/>
              <a:gd name="connsiteX55" fmla="*/ 3041466 w 6569334"/>
              <a:gd name="connsiteY55" fmla="*/ 2347085 h 4277485"/>
              <a:gd name="connsiteX56" fmla="*/ 3098616 w 6569334"/>
              <a:gd name="connsiteY56" fmla="*/ 1312035 h 4277485"/>
              <a:gd name="connsiteX57" fmla="*/ 3159032 w 6569334"/>
              <a:gd name="connsiteY57" fmla="*/ 811823 h 4277485"/>
              <a:gd name="connsiteX58" fmla="*/ 3193866 w 6569334"/>
              <a:gd name="connsiteY58" fmla="*/ 2518535 h 4277485"/>
              <a:gd name="connsiteX59" fmla="*/ 3257366 w 6569334"/>
              <a:gd name="connsiteY59" fmla="*/ 1693035 h 4277485"/>
              <a:gd name="connsiteX60" fmla="*/ 3308166 w 6569334"/>
              <a:gd name="connsiteY60" fmla="*/ 2899535 h 4277485"/>
              <a:gd name="connsiteX61" fmla="*/ 3358966 w 6569334"/>
              <a:gd name="connsiteY61" fmla="*/ 3314965 h 4277485"/>
              <a:gd name="connsiteX62" fmla="*/ 3422466 w 6569334"/>
              <a:gd name="connsiteY62" fmla="*/ 2901684 h 4277485"/>
              <a:gd name="connsiteX63" fmla="*/ 3473266 w 6569334"/>
              <a:gd name="connsiteY63" fmla="*/ 3617085 h 4277485"/>
              <a:gd name="connsiteX64" fmla="*/ 3473266 w 6569334"/>
              <a:gd name="connsiteY64" fmla="*/ 3617085 h 4277485"/>
              <a:gd name="connsiteX65" fmla="*/ 3527332 w 6569334"/>
              <a:gd name="connsiteY65" fmla="*/ 3632647 h 4277485"/>
              <a:gd name="connsiteX66" fmla="*/ 3628933 w 6569334"/>
              <a:gd name="connsiteY66" fmla="*/ 1844723 h 4277485"/>
              <a:gd name="connsiteX67" fmla="*/ 3746316 w 6569334"/>
              <a:gd name="connsiteY67" fmla="*/ 2410585 h 4277485"/>
              <a:gd name="connsiteX68" fmla="*/ 3784416 w 6569334"/>
              <a:gd name="connsiteY68" fmla="*/ 2950335 h 4277485"/>
              <a:gd name="connsiteX69" fmla="*/ 3847916 w 6569334"/>
              <a:gd name="connsiteY69" fmla="*/ 3083685 h 4277485"/>
              <a:gd name="connsiteX70" fmla="*/ 3898716 w 6569334"/>
              <a:gd name="connsiteY70" fmla="*/ 3083685 h 4277485"/>
              <a:gd name="connsiteX71" fmla="*/ 3952966 w 6569334"/>
              <a:gd name="connsiteY71" fmla="*/ 3518610 h 4277485"/>
              <a:gd name="connsiteX72" fmla="*/ 4000133 w 6569334"/>
              <a:gd name="connsiteY72" fmla="*/ 2686942 h 4277485"/>
              <a:gd name="connsiteX73" fmla="*/ 4066899 w 6569334"/>
              <a:gd name="connsiteY73" fmla="*/ 2756792 h 4277485"/>
              <a:gd name="connsiteX74" fmla="*/ 4114799 w 6569334"/>
              <a:gd name="connsiteY74" fmla="*/ 3382219 h 4277485"/>
              <a:gd name="connsiteX75" fmla="*/ 4165416 w 6569334"/>
              <a:gd name="connsiteY75" fmla="*/ 2347085 h 4277485"/>
              <a:gd name="connsiteX76" fmla="*/ 4216216 w 6569334"/>
              <a:gd name="connsiteY76" fmla="*/ 2347085 h 4277485"/>
              <a:gd name="connsiteX77" fmla="*/ 4267016 w 6569334"/>
              <a:gd name="connsiteY77" fmla="*/ 2724596 h 4277485"/>
              <a:gd name="connsiteX78" fmla="*/ 4330516 w 6569334"/>
              <a:gd name="connsiteY78" fmla="*/ 2575685 h 4277485"/>
              <a:gd name="connsiteX79" fmla="*/ 4381316 w 6569334"/>
              <a:gd name="connsiteY79" fmla="*/ 2042285 h 4277485"/>
              <a:gd name="connsiteX80" fmla="*/ 4425766 w 6569334"/>
              <a:gd name="connsiteY80" fmla="*/ 3750435 h 4277485"/>
              <a:gd name="connsiteX81" fmla="*/ 4495800 w 6569334"/>
              <a:gd name="connsiteY81" fmla="*/ 4229183 h 4277485"/>
              <a:gd name="connsiteX82" fmla="*/ 4540066 w 6569334"/>
              <a:gd name="connsiteY82" fmla="*/ 2042285 h 4277485"/>
              <a:gd name="connsiteX83" fmla="*/ 4594316 w 6569334"/>
              <a:gd name="connsiteY83" fmla="*/ 1820663 h 4277485"/>
              <a:gd name="connsiteX84" fmla="*/ 4648016 w 6569334"/>
              <a:gd name="connsiteY84" fmla="*/ 3490085 h 4277485"/>
              <a:gd name="connsiteX85" fmla="*/ 4749800 w 6569334"/>
              <a:gd name="connsiteY85" fmla="*/ 2476862 h 4277485"/>
              <a:gd name="connsiteX86" fmla="*/ 4806766 w 6569334"/>
              <a:gd name="connsiteY86" fmla="*/ 3909185 h 4277485"/>
              <a:gd name="connsiteX87" fmla="*/ 4863916 w 6569334"/>
              <a:gd name="connsiteY87" fmla="*/ 1553335 h 4277485"/>
              <a:gd name="connsiteX88" fmla="*/ 4914900 w 6569334"/>
              <a:gd name="connsiteY88" fmla="*/ 1197917 h 4277485"/>
              <a:gd name="connsiteX89" fmla="*/ 5022666 w 6569334"/>
              <a:gd name="connsiteY89" fmla="*/ 3140835 h 4277485"/>
              <a:gd name="connsiteX90" fmla="*/ 5070383 w 6569334"/>
              <a:gd name="connsiteY90" fmla="*/ 1636150 h 4277485"/>
              <a:gd name="connsiteX91" fmla="*/ 5127533 w 6569334"/>
              <a:gd name="connsiteY91" fmla="*/ 1552889 h 4277485"/>
              <a:gd name="connsiteX92" fmla="*/ 5232216 w 6569334"/>
              <a:gd name="connsiteY92" fmla="*/ 3871085 h 4277485"/>
              <a:gd name="connsiteX93" fmla="*/ 5283016 w 6569334"/>
              <a:gd name="connsiteY93" fmla="*/ 2340735 h 4277485"/>
              <a:gd name="connsiteX94" fmla="*/ 5390966 w 6569334"/>
              <a:gd name="connsiteY94" fmla="*/ 3623435 h 4277485"/>
              <a:gd name="connsiteX95" fmla="*/ 5441766 w 6569334"/>
              <a:gd name="connsiteY95" fmla="*/ 2956685 h 4277485"/>
              <a:gd name="connsiteX96" fmla="*/ 5489299 w 6569334"/>
              <a:gd name="connsiteY96" fmla="*/ 1167241 h 4277485"/>
              <a:gd name="connsiteX97" fmla="*/ 5549716 w 6569334"/>
              <a:gd name="connsiteY97" fmla="*/ 1578735 h 4277485"/>
              <a:gd name="connsiteX98" fmla="*/ 5600516 w 6569334"/>
              <a:gd name="connsiteY98" fmla="*/ 1807335 h 4277485"/>
              <a:gd name="connsiteX99" fmla="*/ 5657666 w 6569334"/>
              <a:gd name="connsiteY99" fmla="*/ 1679888 h 4277485"/>
              <a:gd name="connsiteX100" fmla="*/ 5714816 w 6569334"/>
              <a:gd name="connsiteY100" fmla="*/ 1820035 h 4277485"/>
              <a:gd name="connsiteX101" fmla="*/ 5771966 w 6569334"/>
              <a:gd name="connsiteY101" fmla="*/ 2289935 h 4277485"/>
              <a:gd name="connsiteX102" fmla="*/ 5816416 w 6569334"/>
              <a:gd name="connsiteY102" fmla="*/ 2226435 h 4277485"/>
              <a:gd name="connsiteX103" fmla="*/ 5930716 w 6569334"/>
              <a:gd name="connsiteY103" fmla="*/ 899285 h 4277485"/>
              <a:gd name="connsiteX104" fmla="*/ 5981312 w 6569334"/>
              <a:gd name="connsiteY104" fmla="*/ 2058865 h 4277485"/>
              <a:gd name="connsiteX105" fmla="*/ 6035583 w 6569334"/>
              <a:gd name="connsiteY105" fmla="*/ 3592843 h 4277485"/>
              <a:gd name="connsiteX106" fmla="*/ 6089650 w 6569334"/>
              <a:gd name="connsiteY106" fmla="*/ 3181168 h 4277485"/>
              <a:gd name="connsiteX107" fmla="*/ 6143716 w 6569334"/>
              <a:gd name="connsiteY107" fmla="*/ 2222318 h 4277485"/>
              <a:gd name="connsiteX108" fmla="*/ 6191066 w 6569334"/>
              <a:gd name="connsiteY108" fmla="*/ 2156585 h 4277485"/>
              <a:gd name="connsiteX109" fmla="*/ 6245133 w 6569334"/>
              <a:gd name="connsiteY109" fmla="*/ 0 h 4277485"/>
              <a:gd name="connsiteX110" fmla="*/ 6298024 w 6569334"/>
              <a:gd name="connsiteY110" fmla="*/ 3079914 h 4277485"/>
              <a:gd name="connsiteX111" fmla="*/ 6360260 w 6569334"/>
              <a:gd name="connsiteY111" fmla="*/ 3307788 h 4277485"/>
              <a:gd name="connsiteX112" fmla="*/ 6461530 w 6569334"/>
              <a:gd name="connsiteY112" fmla="*/ 411164 h 4277485"/>
              <a:gd name="connsiteX113" fmla="*/ 6569334 w 6569334"/>
              <a:gd name="connsiteY113" fmla="*/ 2270567 h 427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569334" h="4277485">
                <a:moveTo>
                  <a:pt x="0" y="3534535"/>
                </a:moveTo>
                <a:lnTo>
                  <a:pt x="56966" y="2507537"/>
                </a:lnTo>
                <a:lnTo>
                  <a:pt x="114116" y="2874135"/>
                </a:lnTo>
                <a:lnTo>
                  <a:pt x="164916" y="3375785"/>
                </a:lnTo>
                <a:lnTo>
                  <a:pt x="219167" y="3611447"/>
                </a:lnTo>
                <a:lnTo>
                  <a:pt x="266332" y="2254613"/>
                </a:lnTo>
                <a:lnTo>
                  <a:pt x="316949" y="2628453"/>
                </a:lnTo>
                <a:lnTo>
                  <a:pt x="374466" y="3547235"/>
                </a:lnTo>
                <a:lnTo>
                  <a:pt x="437966" y="3756785"/>
                </a:lnTo>
                <a:lnTo>
                  <a:pt x="485499" y="3873946"/>
                </a:lnTo>
                <a:lnTo>
                  <a:pt x="533216" y="3737735"/>
                </a:lnTo>
                <a:lnTo>
                  <a:pt x="590366" y="2987542"/>
                </a:lnTo>
                <a:lnTo>
                  <a:pt x="650783" y="3233490"/>
                </a:lnTo>
                <a:lnTo>
                  <a:pt x="698316" y="2404235"/>
                </a:lnTo>
                <a:lnTo>
                  <a:pt x="755466" y="3305935"/>
                </a:lnTo>
                <a:lnTo>
                  <a:pt x="863416" y="1985135"/>
                </a:lnTo>
                <a:lnTo>
                  <a:pt x="907866" y="4036185"/>
                </a:lnTo>
                <a:lnTo>
                  <a:pt x="965016" y="2066346"/>
                </a:lnTo>
                <a:lnTo>
                  <a:pt x="1022166" y="2289935"/>
                </a:lnTo>
                <a:lnTo>
                  <a:pt x="1072966" y="3369435"/>
                </a:lnTo>
                <a:lnTo>
                  <a:pt x="1130116" y="3305935"/>
                </a:lnTo>
                <a:lnTo>
                  <a:pt x="1174566" y="4150485"/>
                </a:lnTo>
                <a:lnTo>
                  <a:pt x="1231716" y="2270885"/>
                </a:lnTo>
                <a:lnTo>
                  <a:pt x="1288866" y="3001135"/>
                </a:lnTo>
                <a:lnTo>
                  <a:pt x="1339666" y="3083685"/>
                </a:lnTo>
                <a:lnTo>
                  <a:pt x="1390466" y="835785"/>
                </a:lnTo>
                <a:lnTo>
                  <a:pt x="1447616" y="2150235"/>
                </a:lnTo>
                <a:cubicBezTo>
                  <a:pt x="1456127" y="2292144"/>
                  <a:pt x="1490771" y="2425290"/>
                  <a:pt x="1499282" y="2567199"/>
                </a:cubicBezTo>
                <a:lnTo>
                  <a:pt x="1552300" y="3882710"/>
                </a:lnTo>
                <a:lnTo>
                  <a:pt x="1606366" y="2531235"/>
                </a:lnTo>
                <a:lnTo>
                  <a:pt x="1657166" y="2474085"/>
                </a:lnTo>
                <a:lnTo>
                  <a:pt x="1704515" y="2814390"/>
                </a:lnTo>
                <a:lnTo>
                  <a:pt x="1771650" y="2303445"/>
                </a:lnTo>
                <a:lnTo>
                  <a:pt x="1815916" y="3858385"/>
                </a:lnTo>
                <a:lnTo>
                  <a:pt x="1923866" y="721485"/>
                </a:lnTo>
                <a:lnTo>
                  <a:pt x="1981016" y="3020185"/>
                </a:lnTo>
                <a:lnTo>
                  <a:pt x="2038166" y="1108835"/>
                </a:lnTo>
                <a:lnTo>
                  <a:pt x="2082616" y="543685"/>
                </a:lnTo>
                <a:lnTo>
                  <a:pt x="2130149" y="2422211"/>
                </a:lnTo>
                <a:lnTo>
                  <a:pt x="2193832" y="2320610"/>
                </a:lnTo>
                <a:lnTo>
                  <a:pt x="2241366" y="3128135"/>
                </a:lnTo>
                <a:lnTo>
                  <a:pt x="2298516" y="918335"/>
                </a:lnTo>
                <a:lnTo>
                  <a:pt x="2362016" y="981835"/>
                </a:lnTo>
                <a:lnTo>
                  <a:pt x="2400116" y="3242435"/>
                </a:lnTo>
                <a:lnTo>
                  <a:pt x="2463616" y="1623185"/>
                </a:lnTo>
                <a:lnTo>
                  <a:pt x="2508066" y="2474085"/>
                </a:lnTo>
                <a:lnTo>
                  <a:pt x="2558866" y="2795339"/>
                </a:lnTo>
                <a:lnTo>
                  <a:pt x="2625817" y="2500113"/>
                </a:lnTo>
                <a:lnTo>
                  <a:pt x="2673166" y="2956685"/>
                </a:lnTo>
                <a:lnTo>
                  <a:pt x="2723966" y="1013585"/>
                </a:lnTo>
                <a:lnTo>
                  <a:pt x="2774766" y="2410585"/>
                </a:lnTo>
                <a:lnTo>
                  <a:pt x="2838266" y="2848735"/>
                </a:lnTo>
                <a:lnTo>
                  <a:pt x="2882716" y="2886835"/>
                </a:lnTo>
                <a:lnTo>
                  <a:pt x="2933516" y="3737735"/>
                </a:lnTo>
                <a:lnTo>
                  <a:pt x="2997016" y="4277485"/>
                </a:lnTo>
                <a:lnTo>
                  <a:pt x="3041466" y="2347085"/>
                </a:lnTo>
                <a:lnTo>
                  <a:pt x="3098616" y="1312035"/>
                </a:lnTo>
                <a:lnTo>
                  <a:pt x="3159032" y="811823"/>
                </a:lnTo>
                <a:lnTo>
                  <a:pt x="3193866" y="2518535"/>
                </a:lnTo>
                <a:lnTo>
                  <a:pt x="3257366" y="1693035"/>
                </a:lnTo>
                <a:lnTo>
                  <a:pt x="3308166" y="2899535"/>
                </a:lnTo>
                <a:lnTo>
                  <a:pt x="3358966" y="3314965"/>
                </a:lnTo>
                <a:lnTo>
                  <a:pt x="3422466" y="2901684"/>
                </a:lnTo>
                <a:lnTo>
                  <a:pt x="3473266" y="3617085"/>
                </a:lnTo>
                <a:lnTo>
                  <a:pt x="3473266" y="3617085"/>
                </a:lnTo>
                <a:lnTo>
                  <a:pt x="3527332" y="3632647"/>
                </a:lnTo>
                <a:lnTo>
                  <a:pt x="3628933" y="1844723"/>
                </a:lnTo>
                <a:lnTo>
                  <a:pt x="3746316" y="2410585"/>
                </a:lnTo>
                <a:lnTo>
                  <a:pt x="3784416" y="2950335"/>
                </a:lnTo>
                <a:lnTo>
                  <a:pt x="3847916" y="3083685"/>
                </a:lnTo>
                <a:lnTo>
                  <a:pt x="3898716" y="3083685"/>
                </a:lnTo>
                <a:lnTo>
                  <a:pt x="3952966" y="3518610"/>
                </a:lnTo>
                <a:lnTo>
                  <a:pt x="4000133" y="2686942"/>
                </a:lnTo>
                <a:lnTo>
                  <a:pt x="4066899" y="2756792"/>
                </a:lnTo>
                <a:lnTo>
                  <a:pt x="4114799" y="3382219"/>
                </a:lnTo>
                <a:lnTo>
                  <a:pt x="4165416" y="2347085"/>
                </a:lnTo>
                <a:lnTo>
                  <a:pt x="4216216" y="2347085"/>
                </a:lnTo>
                <a:lnTo>
                  <a:pt x="4267016" y="2724596"/>
                </a:lnTo>
                <a:lnTo>
                  <a:pt x="4330516" y="2575685"/>
                </a:lnTo>
                <a:lnTo>
                  <a:pt x="4381316" y="2042285"/>
                </a:lnTo>
                <a:lnTo>
                  <a:pt x="4425766" y="3750435"/>
                </a:lnTo>
                <a:lnTo>
                  <a:pt x="4495800" y="4229183"/>
                </a:lnTo>
                <a:lnTo>
                  <a:pt x="4540066" y="2042285"/>
                </a:lnTo>
                <a:lnTo>
                  <a:pt x="4594316" y="1820663"/>
                </a:lnTo>
                <a:lnTo>
                  <a:pt x="4648016" y="3490085"/>
                </a:lnTo>
                <a:lnTo>
                  <a:pt x="4749800" y="2476862"/>
                </a:lnTo>
                <a:lnTo>
                  <a:pt x="4806766" y="3909185"/>
                </a:lnTo>
                <a:lnTo>
                  <a:pt x="4863916" y="1553335"/>
                </a:lnTo>
                <a:lnTo>
                  <a:pt x="4914900" y="1197917"/>
                </a:lnTo>
                <a:lnTo>
                  <a:pt x="5022666" y="3140835"/>
                </a:lnTo>
                <a:lnTo>
                  <a:pt x="5070383" y="1636150"/>
                </a:lnTo>
                <a:lnTo>
                  <a:pt x="5127533" y="1552889"/>
                </a:lnTo>
                <a:lnTo>
                  <a:pt x="5232216" y="3871085"/>
                </a:lnTo>
                <a:lnTo>
                  <a:pt x="5283016" y="2340735"/>
                </a:lnTo>
                <a:lnTo>
                  <a:pt x="5390966" y="3623435"/>
                </a:lnTo>
                <a:lnTo>
                  <a:pt x="5441766" y="2956685"/>
                </a:lnTo>
                <a:lnTo>
                  <a:pt x="5489299" y="1167241"/>
                </a:lnTo>
                <a:lnTo>
                  <a:pt x="5549716" y="1578735"/>
                </a:lnTo>
                <a:lnTo>
                  <a:pt x="5600516" y="1807335"/>
                </a:lnTo>
                <a:lnTo>
                  <a:pt x="5657666" y="1679888"/>
                </a:lnTo>
                <a:lnTo>
                  <a:pt x="5714816" y="1820035"/>
                </a:lnTo>
                <a:lnTo>
                  <a:pt x="5771966" y="2289935"/>
                </a:lnTo>
                <a:lnTo>
                  <a:pt x="5816416" y="2226435"/>
                </a:lnTo>
                <a:lnTo>
                  <a:pt x="5930716" y="899285"/>
                </a:lnTo>
                <a:cubicBezTo>
                  <a:pt x="5945404" y="1297497"/>
                  <a:pt x="5966624" y="1660653"/>
                  <a:pt x="5981312" y="2058865"/>
                </a:cubicBezTo>
                <a:lnTo>
                  <a:pt x="6035583" y="3592843"/>
                </a:lnTo>
                <a:lnTo>
                  <a:pt x="6089650" y="3181168"/>
                </a:lnTo>
                <a:lnTo>
                  <a:pt x="6143716" y="2222318"/>
                </a:lnTo>
                <a:lnTo>
                  <a:pt x="6191066" y="2156585"/>
                </a:lnTo>
                <a:lnTo>
                  <a:pt x="6245133" y="0"/>
                </a:lnTo>
                <a:cubicBezTo>
                  <a:pt x="6261325" y="148776"/>
                  <a:pt x="6274846" y="1550912"/>
                  <a:pt x="6298024" y="3079914"/>
                </a:cubicBezTo>
                <a:cubicBezTo>
                  <a:pt x="6331912" y="3188612"/>
                  <a:pt x="6328109" y="3179749"/>
                  <a:pt x="6360260" y="3307788"/>
                </a:cubicBezTo>
                <a:cubicBezTo>
                  <a:pt x="6364644" y="3235481"/>
                  <a:pt x="6433218" y="584034"/>
                  <a:pt x="6461530" y="411164"/>
                </a:cubicBezTo>
                <a:cubicBezTo>
                  <a:pt x="6483309" y="575723"/>
                  <a:pt x="6557901" y="2078985"/>
                  <a:pt x="6569334" y="2270567"/>
                </a:cubicBezTo>
              </a:path>
            </a:pathLst>
          </a:custGeom>
          <a:noFill/>
          <a:ln w="38100" cap="rnd">
            <a:gradFill flip="none" rotWithShape="1">
              <a:gsLst>
                <a:gs pos="0">
                  <a:srgbClr val="A50021"/>
                </a:gs>
                <a:gs pos="100000">
                  <a:srgbClr val="0099CC"/>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226"/>
          <p:cNvSpPr>
            <a:spLocks noChangeShapeType="1"/>
          </p:cNvSpPr>
          <p:nvPr/>
        </p:nvSpPr>
        <p:spPr bwMode="auto">
          <a:xfrm>
            <a:off x="2931802" y="2968071"/>
            <a:ext cx="6532069" cy="0"/>
          </a:xfrm>
          <a:prstGeom prst="line">
            <a:avLst/>
          </a:prstGeom>
          <a:noFill/>
          <a:ln w="57150" cap="rnd">
            <a:solidFill>
              <a:srgbClr val="FF9900"/>
            </a:solidFill>
            <a:prstDash val="sysDot"/>
            <a:round/>
            <a:headEnd/>
            <a:tailEnd/>
          </a:ln>
        </p:spPr>
        <p:txBody>
          <a:bodyPr/>
          <a:lstStyle/>
          <a:p>
            <a:endParaRPr lang="en-US"/>
          </a:p>
        </p:txBody>
      </p:sp>
      <p:sp>
        <p:nvSpPr>
          <p:cNvPr id="23" name="Rectangle 32"/>
          <p:cNvSpPr>
            <a:spLocks noChangeArrowheads="1"/>
          </p:cNvSpPr>
          <p:nvPr/>
        </p:nvSpPr>
        <p:spPr bwMode="auto">
          <a:xfrm>
            <a:off x="6021406" y="4704845"/>
            <a:ext cx="714363" cy="492443"/>
          </a:xfrm>
          <a:prstGeom prst="rect">
            <a:avLst/>
          </a:prstGeom>
          <a:noFill/>
          <a:ln w="9525">
            <a:noFill/>
            <a:miter lim="800000"/>
            <a:headEnd/>
            <a:tailEnd/>
          </a:ln>
        </p:spPr>
        <p:txBody>
          <a:bodyPr wrap="none" lIns="0" tIns="0" rIns="0" bIns="0">
            <a:spAutoFit/>
          </a:bodyPr>
          <a:lstStyle/>
          <a:p>
            <a:r>
              <a:rPr lang="en-US" sz="3200" dirty="0"/>
              <a:t>Year</a:t>
            </a:r>
            <a:endParaRPr lang="en-US" sz="3200" dirty="0">
              <a:latin typeface="Calibri" pitchFamily="34" charset="0"/>
            </a:endParaRPr>
          </a:p>
        </p:txBody>
      </p:sp>
      <p:grpSp>
        <p:nvGrpSpPr>
          <p:cNvPr id="26" name="Group 25"/>
          <p:cNvGrpSpPr/>
          <p:nvPr/>
        </p:nvGrpSpPr>
        <p:grpSpPr>
          <a:xfrm>
            <a:off x="3181350" y="4153587"/>
            <a:ext cx="6232044" cy="54864"/>
            <a:chOff x="3181350" y="4841444"/>
            <a:chExt cx="6232044" cy="84883"/>
          </a:xfrm>
        </p:grpSpPr>
        <p:cxnSp>
          <p:nvCxnSpPr>
            <p:cNvPr id="27" name="Straight Connector 26"/>
            <p:cNvCxnSpPr/>
            <p:nvPr/>
          </p:nvCxnSpPr>
          <p:spPr bwMode="auto">
            <a:xfrm>
              <a:off x="3181350"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3700687"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4220024"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4739361"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a:off x="5258698"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5778035"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6297372"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6816709"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8894057"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7336046"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7855383"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8374720"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a:off x="9413394" y="4841444"/>
              <a:ext cx="0" cy="8488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253"/>
          <p:cNvSpPr txBox="1">
            <a:spLocks noChangeAspect="1" noChangeArrowheads="1"/>
          </p:cNvSpPr>
          <p:nvPr/>
        </p:nvSpPr>
        <p:spPr bwMode="auto">
          <a:xfrm rot="16200000">
            <a:off x="2761258" y="4376629"/>
            <a:ext cx="545452" cy="307777"/>
          </a:xfrm>
          <a:prstGeom prst="rect">
            <a:avLst/>
          </a:prstGeom>
          <a:noFill/>
          <a:ln w="9525">
            <a:noFill/>
            <a:miter lim="800000"/>
            <a:headEnd/>
            <a:tailEnd/>
          </a:ln>
        </p:spPr>
        <p:txBody>
          <a:bodyPr wrap="square">
            <a:spAutoFit/>
          </a:bodyPr>
          <a:lstStyle/>
          <a:p>
            <a:pPr algn="r"/>
            <a:r>
              <a:rPr lang="en-US" sz="1400" dirty="0">
                <a:latin typeface="Calibri" pitchFamily="34" charset="0"/>
              </a:rPr>
              <a:t>1900</a:t>
            </a:r>
          </a:p>
        </p:txBody>
      </p:sp>
      <p:sp>
        <p:nvSpPr>
          <p:cNvPr id="41" name="TextBox 254"/>
          <p:cNvSpPr txBox="1">
            <a:spLocks noChangeAspect="1" noChangeArrowheads="1"/>
          </p:cNvSpPr>
          <p:nvPr/>
        </p:nvSpPr>
        <p:spPr bwMode="auto">
          <a:xfrm rot="16200000">
            <a:off x="4979866"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1940</a:t>
            </a:r>
          </a:p>
        </p:txBody>
      </p:sp>
      <p:sp>
        <p:nvSpPr>
          <p:cNvPr id="42" name="TextBox 256"/>
          <p:cNvSpPr txBox="1">
            <a:spLocks noChangeAspect="1" noChangeArrowheads="1"/>
          </p:cNvSpPr>
          <p:nvPr/>
        </p:nvSpPr>
        <p:spPr bwMode="auto">
          <a:xfrm rot="16200000">
            <a:off x="4462158"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1930</a:t>
            </a:r>
          </a:p>
        </p:txBody>
      </p:sp>
      <p:sp>
        <p:nvSpPr>
          <p:cNvPr id="43" name="TextBox 258"/>
          <p:cNvSpPr txBox="1">
            <a:spLocks noChangeAspect="1" noChangeArrowheads="1"/>
          </p:cNvSpPr>
          <p:nvPr/>
        </p:nvSpPr>
        <p:spPr bwMode="auto">
          <a:xfrm rot="16200000">
            <a:off x="3944450"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1920</a:t>
            </a:r>
          </a:p>
        </p:txBody>
      </p:sp>
      <p:sp>
        <p:nvSpPr>
          <p:cNvPr id="44" name="TextBox 260"/>
          <p:cNvSpPr txBox="1">
            <a:spLocks noChangeAspect="1" noChangeArrowheads="1"/>
          </p:cNvSpPr>
          <p:nvPr/>
        </p:nvSpPr>
        <p:spPr bwMode="auto">
          <a:xfrm rot="16200000">
            <a:off x="3426742" y="4363614"/>
            <a:ext cx="550152" cy="307777"/>
          </a:xfrm>
          <a:prstGeom prst="rect">
            <a:avLst/>
          </a:prstGeom>
          <a:noFill/>
          <a:ln w="9525">
            <a:noFill/>
            <a:miter lim="800000"/>
            <a:headEnd/>
            <a:tailEnd/>
          </a:ln>
        </p:spPr>
        <p:txBody>
          <a:bodyPr wrap="none">
            <a:spAutoFit/>
          </a:bodyPr>
          <a:lstStyle/>
          <a:p>
            <a:pPr algn="r"/>
            <a:r>
              <a:rPr lang="en-US" sz="1400" dirty="0">
                <a:latin typeface="Calibri" pitchFamily="34" charset="0"/>
              </a:rPr>
              <a:t>1910</a:t>
            </a:r>
          </a:p>
        </p:txBody>
      </p:sp>
      <p:sp>
        <p:nvSpPr>
          <p:cNvPr id="45" name="TextBox 263"/>
          <p:cNvSpPr txBox="1">
            <a:spLocks noChangeAspect="1" noChangeArrowheads="1"/>
          </p:cNvSpPr>
          <p:nvPr/>
        </p:nvSpPr>
        <p:spPr bwMode="auto">
          <a:xfrm rot="16200000">
            <a:off x="7568406"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1990</a:t>
            </a:r>
          </a:p>
        </p:txBody>
      </p:sp>
      <p:sp>
        <p:nvSpPr>
          <p:cNvPr id="46" name="TextBox 265"/>
          <p:cNvSpPr txBox="1">
            <a:spLocks noChangeAspect="1" noChangeArrowheads="1"/>
          </p:cNvSpPr>
          <p:nvPr/>
        </p:nvSpPr>
        <p:spPr bwMode="auto">
          <a:xfrm rot="16200000">
            <a:off x="7050698"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1980</a:t>
            </a:r>
          </a:p>
        </p:txBody>
      </p:sp>
      <p:sp>
        <p:nvSpPr>
          <p:cNvPr id="47" name="TextBox 267"/>
          <p:cNvSpPr txBox="1">
            <a:spLocks noChangeAspect="1" noChangeArrowheads="1"/>
          </p:cNvSpPr>
          <p:nvPr/>
        </p:nvSpPr>
        <p:spPr bwMode="auto">
          <a:xfrm rot="16200000">
            <a:off x="6532990"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1970</a:t>
            </a:r>
          </a:p>
        </p:txBody>
      </p:sp>
      <p:sp>
        <p:nvSpPr>
          <p:cNvPr id="48" name="TextBox 269"/>
          <p:cNvSpPr txBox="1">
            <a:spLocks noChangeAspect="1" noChangeArrowheads="1"/>
          </p:cNvSpPr>
          <p:nvPr/>
        </p:nvSpPr>
        <p:spPr bwMode="auto">
          <a:xfrm rot="16200000">
            <a:off x="6015282"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1960</a:t>
            </a:r>
          </a:p>
        </p:txBody>
      </p:sp>
      <p:sp>
        <p:nvSpPr>
          <p:cNvPr id="49" name="TextBox 271"/>
          <p:cNvSpPr txBox="1">
            <a:spLocks noChangeAspect="1" noChangeArrowheads="1"/>
          </p:cNvSpPr>
          <p:nvPr/>
        </p:nvSpPr>
        <p:spPr bwMode="auto">
          <a:xfrm rot="16200000">
            <a:off x="5497574"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1950</a:t>
            </a:r>
          </a:p>
        </p:txBody>
      </p:sp>
      <p:sp>
        <p:nvSpPr>
          <p:cNvPr id="50" name="TextBox 273"/>
          <p:cNvSpPr txBox="1">
            <a:spLocks noChangeAspect="1" noChangeArrowheads="1"/>
          </p:cNvSpPr>
          <p:nvPr/>
        </p:nvSpPr>
        <p:spPr bwMode="auto">
          <a:xfrm rot="16200000">
            <a:off x="8086114" y="4363614"/>
            <a:ext cx="550152" cy="307777"/>
          </a:xfrm>
          <a:prstGeom prst="rect">
            <a:avLst/>
          </a:prstGeom>
          <a:noFill/>
          <a:ln w="9525">
            <a:noFill/>
            <a:miter lim="800000"/>
            <a:headEnd/>
            <a:tailEnd/>
          </a:ln>
        </p:spPr>
        <p:txBody>
          <a:bodyPr wrap="none">
            <a:spAutoFit/>
          </a:bodyPr>
          <a:lstStyle/>
          <a:p>
            <a:pPr algn="r"/>
            <a:r>
              <a:rPr lang="en-US" sz="1400">
                <a:latin typeface="Calibri" pitchFamily="34" charset="0"/>
              </a:rPr>
              <a:t>2000</a:t>
            </a:r>
          </a:p>
        </p:txBody>
      </p:sp>
      <p:sp>
        <p:nvSpPr>
          <p:cNvPr id="51" name="TextBox 275"/>
          <p:cNvSpPr txBox="1">
            <a:spLocks noChangeAspect="1" noChangeArrowheads="1"/>
          </p:cNvSpPr>
          <p:nvPr/>
        </p:nvSpPr>
        <p:spPr bwMode="auto">
          <a:xfrm rot="16200000">
            <a:off x="8603822" y="4363614"/>
            <a:ext cx="550152" cy="307777"/>
          </a:xfrm>
          <a:prstGeom prst="rect">
            <a:avLst/>
          </a:prstGeom>
          <a:noFill/>
          <a:ln w="9525">
            <a:noFill/>
            <a:miter lim="800000"/>
            <a:headEnd/>
            <a:tailEnd/>
          </a:ln>
        </p:spPr>
        <p:txBody>
          <a:bodyPr wrap="none">
            <a:spAutoFit/>
          </a:bodyPr>
          <a:lstStyle/>
          <a:p>
            <a:pPr algn="r"/>
            <a:r>
              <a:rPr lang="en-US" sz="1400" dirty="0">
                <a:latin typeface="Calibri" pitchFamily="34" charset="0"/>
              </a:rPr>
              <a:t>2010</a:t>
            </a:r>
          </a:p>
        </p:txBody>
      </p:sp>
      <p:sp>
        <p:nvSpPr>
          <p:cNvPr id="52" name="TextBox 275"/>
          <p:cNvSpPr txBox="1">
            <a:spLocks noChangeAspect="1" noChangeArrowheads="1"/>
          </p:cNvSpPr>
          <p:nvPr/>
        </p:nvSpPr>
        <p:spPr bwMode="auto">
          <a:xfrm rot="16200000">
            <a:off x="9121530" y="4363614"/>
            <a:ext cx="550152" cy="307777"/>
          </a:xfrm>
          <a:prstGeom prst="rect">
            <a:avLst/>
          </a:prstGeom>
          <a:noFill/>
          <a:ln w="9525">
            <a:noFill/>
            <a:miter lim="800000"/>
            <a:headEnd/>
            <a:tailEnd/>
          </a:ln>
        </p:spPr>
        <p:txBody>
          <a:bodyPr wrap="none">
            <a:spAutoFit/>
          </a:bodyPr>
          <a:lstStyle/>
          <a:p>
            <a:pPr algn="r"/>
            <a:r>
              <a:rPr lang="en-US" sz="1400" dirty="0">
                <a:latin typeface="Calibri" pitchFamily="34" charset="0"/>
              </a:rPr>
              <a:t>2020</a:t>
            </a:r>
          </a:p>
        </p:txBody>
      </p:sp>
      <p:sp>
        <p:nvSpPr>
          <p:cNvPr id="53" name="Rectangle 52"/>
          <p:cNvSpPr/>
          <p:nvPr/>
        </p:nvSpPr>
        <p:spPr>
          <a:xfrm>
            <a:off x="4133230" y="5735032"/>
            <a:ext cx="8054785" cy="646331"/>
          </a:xfrm>
          <a:prstGeom prst="rect">
            <a:avLst/>
          </a:prstGeom>
        </p:spPr>
        <p:txBody>
          <a:bodyPr wrap="square">
            <a:spAutoFit/>
          </a:bodyPr>
          <a:lstStyle/>
          <a:p>
            <a:pPr fontAlgn="base"/>
            <a:r>
              <a:rPr lang="en-US" dirty="0">
                <a:solidFill>
                  <a:srgbClr val="444444"/>
                </a:solidFill>
                <a:latin typeface="Open Sans"/>
              </a:rPr>
              <a:t>NOAA National Centers for Environmental information, Climate at a Glance: National Mapping, h</a:t>
            </a:r>
            <a:r>
              <a:rPr lang="en-US" dirty="0">
                <a:solidFill>
                  <a:srgbClr val="0057A5"/>
                </a:solidFill>
                <a:latin typeface="Open Sans"/>
                <a:hlinkClick r:id="rId2"/>
              </a:rPr>
              <a:t>ttps://www.ncdc.noaa.gov/cag/</a:t>
            </a:r>
            <a:endParaRPr lang="en-US" b="0" i="0" dirty="0">
              <a:solidFill>
                <a:srgbClr val="444444"/>
              </a:solidFill>
              <a:effectLst/>
              <a:latin typeface="Open Sans"/>
            </a:endParaRPr>
          </a:p>
        </p:txBody>
      </p:sp>
    </p:spTree>
    <p:extLst>
      <p:ext uri="{BB962C8B-B14F-4D97-AF65-F5344CB8AC3E}">
        <p14:creationId xmlns:p14="http://schemas.microsoft.com/office/powerpoint/2010/main" val="2577838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609600"/>
            <a:ext cx="9905998" cy="1102242"/>
          </a:xfrm>
        </p:spPr>
        <p:txBody>
          <a:bodyPr/>
          <a:lstStyle/>
          <a:p>
            <a:r>
              <a:rPr lang="en-US" dirty="0"/>
              <a:t>Precipitation change</a:t>
            </a:r>
          </a:p>
        </p:txBody>
      </p:sp>
      <p:pic>
        <p:nvPicPr>
          <p:cNvPr id="2" name="Picture 1"/>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15491"/>
          <a:stretch/>
        </p:blipFill>
        <p:spPr>
          <a:xfrm>
            <a:off x="1655246" y="1508916"/>
            <a:ext cx="6691201" cy="4413420"/>
          </a:xfrm>
          <a:prstGeom prst="rect">
            <a:avLst/>
          </a:prstGeom>
        </p:spPr>
      </p:pic>
      <p:sp>
        <p:nvSpPr>
          <p:cNvPr id="3" name="TextBox 2"/>
          <p:cNvSpPr txBox="1"/>
          <p:nvPr/>
        </p:nvSpPr>
        <p:spPr>
          <a:xfrm>
            <a:off x="935664" y="5784112"/>
            <a:ext cx="7315201" cy="646331"/>
          </a:xfrm>
          <a:prstGeom prst="rect">
            <a:avLst/>
          </a:prstGeom>
          <a:noFill/>
        </p:spPr>
        <p:txBody>
          <a:bodyPr wrap="square" rtlCol="0">
            <a:spAutoFit/>
          </a:bodyPr>
          <a:lstStyle/>
          <a:p>
            <a:r>
              <a:rPr lang="en-US" dirty="0" err="1"/>
              <a:t>Rahmani</a:t>
            </a:r>
            <a:r>
              <a:rPr lang="en-US" dirty="0"/>
              <a:t> et al. 2015 </a:t>
            </a:r>
            <a:r>
              <a:rPr lang="en-US" i="1" dirty="0"/>
              <a:t>Int. J. Climatology</a:t>
            </a:r>
          </a:p>
          <a:p>
            <a:r>
              <a:rPr lang="en-US" dirty="0"/>
              <a:t>Fig 2: Total annual rainfall trend in KS averaged for 23 stations (1890-2011)</a:t>
            </a:r>
          </a:p>
        </p:txBody>
      </p:sp>
      <p:sp>
        <p:nvSpPr>
          <p:cNvPr id="4" name="Right Brace 3"/>
          <p:cNvSpPr/>
          <p:nvPr/>
        </p:nvSpPr>
        <p:spPr>
          <a:xfrm>
            <a:off x="8091377" y="2275367"/>
            <a:ext cx="340242" cy="110578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8569841" y="2505094"/>
            <a:ext cx="3179135" cy="646331"/>
          </a:xfrm>
          <a:prstGeom prst="rect">
            <a:avLst/>
          </a:prstGeom>
          <a:noFill/>
        </p:spPr>
        <p:txBody>
          <a:bodyPr wrap="square" rtlCol="0">
            <a:spAutoFit/>
          </a:bodyPr>
          <a:lstStyle/>
          <a:p>
            <a:r>
              <a:rPr lang="en-US" dirty="0"/>
              <a:t>Inherent variability plus directional change</a:t>
            </a:r>
          </a:p>
        </p:txBody>
      </p:sp>
    </p:spTree>
    <p:extLst>
      <p:ext uri="{BB962C8B-B14F-4D97-AF65-F5344CB8AC3E}">
        <p14:creationId xmlns:p14="http://schemas.microsoft.com/office/powerpoint/2010/main" val="329693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4400" y="416228"/>
            <a:ext cx="9035142" cy="5917897"/>
          </a:xfrm>
          <a:prstGeom prst="rect">
            <a:avLst/>
          </a:prstGeom>
        </p:spPr>
      </p:pic>
      <p:sp>
        <p:nvSpPr>
          <p:cNvPr id="7" name="TextBox 6"/>
          <p:cNvSpPr txBox="1"/>
          <p:nvPr/>
        </p:nvSpPr>
        <p:spPr>
          <a:xfrm>
            <a:off x="695325" y="6334125"/>
            <a:ext cx="3421899" cy="369332"/>
          </a:xfrm>
          <a:prstGeom prst="rect">
            <a:avLst/>
          </a:prstGeom>
          <a:noFill/>
        </p:spPr>
        <p:txBody>
          <a:bodyPr wrap="none" rtlCol="0">
            <a:spAutoFit/>
          </a:bodyPr>
          <a:lstStyle/>
          <a:p>
            <a:r>
              <a:rPr lang="en-US" dirty="0"/>
              <a:t>National Climate Assessment 2014</a:t>
            </a:r>
          </a:p>
        </p:txBody>
      </p:sp>
    </p:spTree>
    <p:extLst>
      <p:ext uri="{BB962C8B-B14F-4D97-AF65-F5344CB8AC3E}">
        <p14:creationId xmlns:p14="http://schemas.microsoft.com/office/powerpoint/2010/main" val="1718174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433" y="1684361"/>
            <a:ext cx="8744882" cy="3962400"/>
          </a:xfrm>
          <a:prstGeom prst="rect">
            <a:avLst/>
          </a:prstGeom>
        </p:spPr>
      </p:pic>
      <p:pic>
        <p:nvPicPr>
          <p:cNvPr id="13"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8684" y="3665561"/>
            <a:ext cx="4035135" cy="301307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545910" y="609600"/>
            <a:ext cx="10727141" cy="891654"/>
          </a:xfrm>
        </p:spPr>
        <p:txBody>
          <a:bodyPr>
            <a:normAutofit fontScale="90000"/>
          </a:bodyPr>
          <a:lstStyle/>
          <a:p>
            <a:pPr marL="287338" indent="-287338" fontAlgn="base">
              <a:spcAft>
                <a:spcPct val="0"/>
              </a:spcAft>
            </a:pPr>
            <a:r>
              <a:rPr lang="en-US" altLang="en-US" b="1" dirty="0">
                <a:solidFill>
                  <a:srgbClr val="000000"/>
                </a:solidFill>
                <a:effectLst>
                  <a:glow rad="38100">
                    <a:schemeClr val="bg1">
                      <a:lumMod val="65000"/>
                      <a:lumOff val="35000"/>
                      <a:alpha val="40000"/>
                    </a:schemeClr>
                  </a:glow>
                </a:effectLst>
                <a:latin typeface="Calibri" pitchFamily="34" charset="0"/>
                <a:cs typeface="Arial" pitchFamily="34" charset="0"/>
              </a:rPr>
              <a:t>Droughts are forecast to become more frequent &amp; severe in the Central US grassland region</a:t>
            </a:r>
          </a:p>
        </p:txBody>
      </p:sp>
    </p:spTree>
    <p:extLst>
      <p:ext uri="{BB962C8B-B14F-4D97-AF65-F5344CB8AC3E}">
        <p14:creationId xmlns:p14="http://schemas.microsoft.com/office/powerpoint/2010/main" val="10904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707" y="2968794"/>
            <a:ext cx="9866586" cy="533399"/>
          </a:xfrm>
        </p:spPr>
        <p:txBody>
          <a:bodyPr>
            <a:normAutofit lnSpcReduction="10000"/>
          </a:bodyPr>
          <a:lstStyle/>
          <a:p>
            <a:pPr marL="0" indent="0">
              <a:buNone/>
            </a:pPr>
            <a:r>
              <a:rPr lang="en-US" sz="2400" b="1" dirty="0">
                <a:solidFill>
                  <a:srgbClr val="FF0000"/>
                </a:solidFill>
              </a:rPr>
              <a:t>Temperate grassland hydrological cycle reflects rainfall amount and timing</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821" y="304800"/>
            <a:ext cx="8748358" cy="2514600"/>
          </a:xfrm>
          <a:prstGeom prst="rect">
            <a:avLst/>
          </a:prstGeom>
          <a:ln w="31750">
            <a:solidFill>
              <a:schemeClr val="bg2">
                <a:lumMod val="25000"/>
              </a:schemeClr>
            </a:solidFill>
          </a:ln>
        </p:spPr>
      </p:pic>
      <p:sp>
        <p:nvSpPr>
          <p:cNvPr id="6" name="TextBox 5"/>
          <p:cNvSpPr txBox="1"/>
          <p:nvPr/>
        </p:nvSpPr>
        <p:spPr>
          <a:xfrm>
            <a:off x="8663480" y="1788000"/>
            <a:ext cx="1380506" cy="646331"/>
          </a:xfrm>
          <a:prstGeom prst="rect">
            <a:avLst/>
          </a:prstGeom>
          <a:noFill/>
          <a:ln>
            <a:solidFill>
              <a:schemeClr val="bg1"/>
            </a:solidFill>
          </a:ln>
        </p:spPr>
        <p:txBody>
          <a:bodyPr wrap="none" rtlCol="0">
            <a:spAutoFit/>
          </a:bodyPr>
          <a:lstStyle/>
          <a:p>
            <a:r>
              <a:rPr lang="en-US" dirty="0">
                <a:solidFill>
                  <a:schemeClr val="bg1"/>
                </a:solidFill>
              </a:rPr>
              <a:t>Runoff</a:t>
            </a:r>
          </a:p>
          <a:p>
            <a:r>
              <a:rPr lang="en-US" dirty="0">
                <a:solidFill>
                  <a:srgbClr val="FFFF00"/>
                </a:solidFill>
              </a:rPr>
              <a:t>Infiltration</a:t>
            </a:r>
          </a:p>
        </p:txBody>
      </p:sp>
      <p:cxnSp>
        <p:nvCxnSpPr>
          <p:cNvPr id="8" name="Straight Arrow Connector 7"/>
          <p:cNvCxnSpPr/>
          <p:nvPr/>
        </p:nvCxnSpPr>
        <p:spPr>
          <a:xfrm>
            <a:off x="9906000" y="2057400"/>
            <a:ext cx="457200" cy="0"/>
          </a:xfrm>
          <a:prstGeom prst="straightConnector1">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0134600" y="2209800"/>
            <a:ext cx="3888" cy="533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908395"/>
            <a:ext cx="1572866" cy="369332"/>
          </a:xfrm>
          <a:prstGeom prst="rect">
            <a:avLst/>
          </a:prstGeom>
          <a:noFill/>
          <a:ln>
            <a:solidFill>
              <a:schemeClr val="bg1"/>
            </a:solidFill>
          </a:ln>
        </p:spPr>
        <p:txBody>
          <a:bodyPr wrap="none" rtlCol="0">
            <a:spAutoFit/>
          </a:bodyPr>
          <a:lstStyle/>
          <a:p>
            <a:r>
              <a:rPr lang="en-US" dirty="0">
                <a:solidFill>
                  <a:schemeClr val="bg1"/>
                </a:solidFill>
              </a:rPr>
              <a:t>Precipitation</a:t>
            </a:r>
          </a:p>
        </p:txBody>
      </p:sp>
      <p:cxnSp>
        <p:nvCxnSpPr>
          <p:cNvPr id="13" name="Straight Arrow Connector 12"/>
          <p:cNvCxnSpPr/>
          <p:nvPr/>
        </p:nvCxnSpPr>
        <p:spPr>
          <a:xfrm flipH="1">
            <a:off x="4572000" y="1045906"/>
            <a:ext cx="3888" cy="533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95461" y="1409514"/>
            <a:ext cx="1657739" cy="646331"/>
          </a:xfrm>
          <a:prstGeom prst="rect">
            <a:avLst/>
          </a:prstGeom>
          <a:noFill/>
          <a:ln>
            <a:solidFill>
              <a:schemeClr val="bg1"/>
            </a:solidFill>
          </a:ln>
        </p:spPr>
        <p:txBody>
          <a:bodyPr wrap="square" rtlCol="0">
            <a:spAutoFit/>
          </a:bodyPr>
          <a:lstStyle/>
          <a:p>
            <a:r>
              <a:rPr lang="en-US" dirty="0">
                <a:solidFill>
                  <a:srgbClr val="FFFF00"/>
                </a:solidFill>
              </a:rPr>
              <a:t>Transpiration</a:t>
            </a:r>
            <a:r>
              <a:rPr lang="en-US" dirty="0">
                <a:solidFill>
                  <a:schemeClr val="bg1"/>
                </a:solidFill>
              </a:rPr>
              <a:t> / Evaporation </a:t>
            </a:r>
          </a:p>
        </p:txBody>
      </p:sp>
      <p:cxnSp>
        <p:nvCxnSpPr>
          <p:cNvPr id="15" name="Straight Arrow Connector 14"/>
          <p:cNvCxnSpPr/>
          <p:nvPr/>
        </p:nvCxnSpPr>
        <p:spPr>
          <a:xfrm flipH="1" flipV="1">
            <a:off x="6781800" y="1484449"/>
            <a:ext cx="3888" cy="49645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727586" y="4191000"/>
            <a:ext cx="8748358" cy="2514600"/>
          </a:xfrm>
          <a:prstGeom prst="rect">
            <a:avLst/>
          </a:prstGeom>
          <a:ln w="31750">
            <a:solidFill>
              <a:schemeClr val="bg2">
                <a:lumMod val="25000"/>
              </a:schemeClr>
            </a:solidFill>
          </a:ln>
        </p:spPr>
      </p:pic>
      <p:sp>
        <p:nvSpPr>
          <p:cNvPr id="18" name="TextBox 17"/>
          <p:cNvSpPr txBox="1"/>
          <p:nvPr/>
        </p:nvSpPr>
        <p:spPr>
          <a:xfrm>
            <a:off x="4800600" y="4719951"/>
            <a:ext cx="1572866" cy="369332"/>
          </a:xfrm>
          <a:prstGeom prst="rect">
            <a:avLst/>
          </a:prstGeom>
          <a:noFill/>
          <a:ln>
            <a:solidFill>
              <a:schemeClr val="bg1"/>
            </a:solidFill>
          </a:ln>
        </p:spPr>
        <p:txBody>
          <a:bodyPr wrap="none" rtlCol="0">
            <a:spAutoFit/>
          </a:bodyPr>
          <a:lstStyle/>
          <a:p>
            <a:r>
              <a:rPr lang="en-US" dirty="0">
                <a:solidFill>
                  <a:schemeClr val="bg1"/>
                </a:solidFill>
              </a:rPr>
              <a:t>Precipitation</a:t>
            </a:r>
          </a:p>
        </p:txBody>
      </p:sp>
      <p:cxnSp>
        <p:nvCxnSpPr>
          <p:cNvPr id="19" name="Straight Arrow Connector 18"/>
          <p:cNvCxnSpPr/>
          <p:nvPr/>
        </p:nvCxnSpPr>
        <p:spPr>
          <a:xfrm flipH="1">
            <a:off x="4648200" y="4857462"/>
            <a:ext cx="3888" cy="533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95461" y="5221070"/>
            <a:ext cx="1733939" cy="646331"/>
          </a:xfrm>
          <a:prstGeom prst="rect">
            <a:avLst/>
          </a:prstGeom>
          <a:noFill/>
          <a:ln>
            <a:solidFill>
              <a:schemeClr val="bg1"/>
            </a:solidFill>
          </a:ln>
        </p:spPr>
        <p:txBody>
          <a:bodyPr wrap="square" rtlCol="0">
            <a:spAutoFit/>
          </a:bodyPr>
          <a:lstStyle/>
          <a:p>
            <a:r>
              <a:rPr lang="en-US" dirty="0">
                <a:solidFill>
                  <a:srgbClr val="FFFF00"/>
                </a:solidFill>
              </a:rPr>
              <a:t>Evaporation</a:t>
            </a:r>
            <a:r>
              <a:rPr lang="en-US" dirty="0">
                <a:solidFill>
                  <a:schemeClr val="bg1"/>
                </a:solidFill>
              </a:rPr>
              <a:t> /</a:t>
            </a:r>
          </a:p>
          <a:p>
            <a:r>
              <a:rPr lang="en-US" dirty="0">
                <a:solidFill>
                  <a:schemeClr val="bg1"/>
                </a:solidFill>
              </a:rPr>
              <a:t>Transpiration</a:t>
            </a:r>
          </a:p>
        </p:txBody>
      </p:sp>
      <p:cxnSp>
        <p:nvCxnSpPr>
          <p:cNvPr id="21" name="Straight Arrow Connector 20"/>
          <p:cNvCxnSpPr/>
          <p:nvPr/>
        </p:nvCxnSpPr>
        <p:spPr>
          <a:xfrm flipH="1" flipV="1">
            <a:off x="6858000" y="5296005"/>
            <a:ext cx="3888" cy="49645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95087" y="3429000"/>
            <a:ext cx="9894055" cy="738664"/>
          </a:xfrm>
          <a:prstGeom prst="rect">
            <a:avLst/>
          </a:prstGeom>
          <a:noFill/>
        </p:spPr>
        <p:txBody>
          <a:bodyPr wrap="none" rtlCol="0">
            <a:spAutoFit/>
          </a:bodyPr>
          <a:lstStyle/>
          <a:p>
            <a:r>
              <a:rPr lang="en-US" sz="2400" b="1" dirty="0">
                <a:solidFill>
                  <a:schemeClr val="bg2">
                    <a:lumMod val="25000"/>
                  </a:schemeClr>
                </a:solidFill>
              </a:rPr>
              <a:t>Future ? </a:t>
            </a:r>
          </a:p>
          <a:p>
            <a:r>
              <a:rPr lang="en-US" dirty="0"/>
              <a:t>increased event sizes, decreased frequency, altered seasonality, increased air temperatures</a:t>
            </a:r>
          </a:p>
        </p:txBody>
      </p:sp>
      <p:sp>
        <p:nvSpPr>
          <p:cNvPr id="23" name="TextBox 22"/>
          <p:cNvSpPr txBox="1"/>
          <p:nvPr/>
        </p:nvSpPr>
        <p:spPr>
          <a:xfrm>
            <a:off x="8663480" y="5539264"/>
            <a:ext cx="1380506" cy="646331"/>
          </a:xfrm>
          <a:prstGeom prst="rect">
            <a:avLst/>
          </a:prstGeom>
          <a:noFill/>
          <a:ln>
            <a:solidFill>
              <a:schemeClr val="bg1"/>
            </a:solidFill>
          </a:ln>
        </p:spPr>
        <p:txBody>
          <a:bodyPr wrap="none" rtlCol="0">
            <a:spAutoFit/>
          </a:bodyPr>
          <a:lstStyle/>
          <a:p>
            <a:r>
              <a:rPr lang="en-US" dirty="0">
                <a:solidFill>
                  <a:srgbClr val="FFFF00"/>
                </a:solidFill>
              </a:rPr>
              <a:t>Runoff</a:t>
            </a:r>
          </a:p>
          <a:p>
            <a:r>
              <a:rPr lang="en-US" dirty="0">
                <a:solidFill>
                  <a:schemeClr val="bg1"/>
                </a:solidFill>
              </a:rPr>
              <a:t>Infiltration</a:t>
            </a:r>
          </a:p>
        </p:txBody>
      </p:sp>
      <p:cxnSp>
        <p:nvCxnSpPr>
          <p:cNvPr id="24" name="Straight Arrow Connector 23"/>
          <p:cNvCxnSpPr/>
          <p:nvPr/>
        </p:nvCxnSpPr>
        <p:spPr>
          <a:xfrm>
            <a:off x="9909887" y="5791200"/>
            <a:ext cx="457200" cy="0"/>
          </a:xfrm>
          <a:prstGeom prst="straightConnector1">
            <a:avLst/>
          </a:prstGeom>
          <a:ln w="3810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0138487" y="5943600"/>
            <a:ext cx="3888" cy="533400"/>
          </a:xfrm>
          <a:prstGeom prst="straightConnector1">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922626" y="1"/>
            <a:ext cx="1883849" cy="307777"/>
          </a:xfrm>
          <a:prstGeom prst="rect">
            <a:avLst/>
          </a:prstGeom>
          <a:noFill/>
        </p:spPr>
        <p:txBody>
          <a:bodyPr wrap="none" rtlCol="0">
            <a:spAutoFit/>
          </a:bodyPr>
          <a:lstStyle/>
          <a:p>
            <a:r>
              <a:rPr lang="en-US" sz="1400" dirty="0"/>
              <a:t>photo by: Eva Horne</a:t>
            </a:r>
          </a:p>
        </p:txBody>
      </p:sp>
      <p:sp>
        <p:nvSpPr>
          <p:cNvPr id="2" name="Oval 1"/>
          <p:cNvSpPr/>
          <p:nvPr/>
        </p:nvSpPr>
        <p:spPr>
          <a:xfrm>
            <a:off x="7086600" y="457201"/>
            <a:ext cx="1143000" cy="952313"/>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a:t>
            </a:r>
            <a:r>
              <a:rPr lang="en-US" baseline="-25000" dirty="0">
                <a:latin typeface="+mj-lt"/>
              </a:rPr>
              <a:t>2</a:t>
            </a:r>
          </a:p>
        </p:txBody>
      </p:sp>
      <p:sp>
        <p:nvSpPr>
          <p:cNvPr id="27" name="Oval 26"/>
          <p:cNvSpPr/>
          <p:nvPr/>
        </p:nvSpPr>
        <p:spPr>
          <a:xfrm>
            <a:off x="7105261" y="4343692"/>
            <a:ext cx="1143000" cy="952313"/>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latin typeface="+mj-lt"/>
              </a:rPr>
              <a:t>CO</a:t>
            </a:r>
            <a:r>
              <a:rPr lang="en-US" baseline="-25000" dirty="0">
                <a:solidFill>
                  <a:srgbClr val="FFFF00"/>
                </a:solidFill>
                <a:latin typeface="+mj-lt"/>
              </a:rPr>
              <a:t>2</a:t>
            </a:r>
          </a:p>
        </p:txBody>
      </p:sp>
      <p:cxnSp>
        <p:nvCxnSpPr>
          <p:cNvPr id="28" name="Straight Arrow Connector 27"/>
          <p:cNvCxnSpPr/>
          <p:nvPr/>
        </p:nvCxnSpPr>
        <p:spPr>
          <a:xfrm flipH="1" flipV="1">
            <a:off x="7387512" y="4532742"/>
            <a:ext cx="3888" cy="49645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48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p:bldP spid="23"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descr="Image result for sun rotate earth seasons nasa"/>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149491" y="-21693"/>
            <a:ext cx="5738445" cy="7172308"/>
          </a:xfrm>
          <a:prstGeom prst="rect">
            <a:avLst/>
          </a:prstGeom>
          <a:noFill/>
          <a:ln>
            <a:noFill/>
          </a:ln>
        </p:spPr>
      </p:pic>
      <p:sp>
        <p:nvSpPr>
          <p:cNvPr id="109" name="Google Shape;109;p3"/>
          <p:cNvSpPr txBox="1"/>
          <p:nvPr/>
        </p:nvSpPr>
        <p:spPr>
          <a:xfrm rot="-5400000">
            <a:off x="10400036" y="5055905"/>
            <a:ext cx="3293539" cy="3106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spaceplace.nasa.gov</a:t>
            </a:r>
            <a:r>
              <a:rPr lang="en-US" sz="1200" dirty="0">
                <a:solidFill>
                  <a:schemeClr val="dk1"/>
                </a:solidFill>
                <a:latin typeface="Calibri"/>
                <a:ea typeface="Calibri"/>
                <a:cs typeface="Calibri"/>
                <a:sym typeface="Calibri"/>
              </a:rPr>
              <a:t>/seasons/</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a:t>
            </a:r>
            <a:endParaRPr dirty="0"/>
          </a:p>
        </p:txBody>
      </p:sp>
      <p:sp>
        <p:nvSpPr>
          <p:cNvPr id="110" name="Google Shape;110;p3"/>
          <p:cNvSpPr txBox="1"/>
          <p:nvPr/>
        </p:nvSpPr>
        <p:spPr>
          <a:xfrm>
            <a:off x="279532" y="155889"/>
            <a:ext cx="5287364"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Earth’s tilt creates the seasons</a:t>
            </a:r>
            <a:endParaRPr lang="en-US" dirty="0"/>
          </a:p>
        </p:txBody>
      </p:sp>
      <p:sp>
        <p:nvSpPr>
          <p:cNvPr id="111" name="Google Shape;111;p3"/>
          <p:cNvSpPr txBox="1"/>
          <p:nvPr/>
        </p:nvSpPr>
        <p:spPr>
          <a:xfrm>
            <a:off x="328596" y="886845"/>
            <a:ext cx="5238300" cy="267761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Calibri"/>
                <a:ea typeface="Calibri"/>
                <a:cs typeface="Calibri"/>
                <a:sym typeface="Calibri"/>
              </a:rPr>
              <a:t>Earth’s axis tilts 23.5°</a:t>
            </a:r>
            <a:endParaRPr dirty="0"/>
          </a:p>
          <a:p>
            <a:pPr marL="342900" marR="0" lvl="0" indent="-342900" algn="l" rtl="0">
              <a:spcBef>
                <a:spcPts val="0"/>
              </a:spcBef>
              <a:spcAft>
                <a:spcPts val="0"/>
              </a:spcAft>
              <a:buFont typeface="Arial" panose="020B0604020202020204" pitchFamily="34" charset="0"/>
              <a:buChar char="•"/>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Calibri"/>
                <a:ea typeface="Calibri"/>
                <a:cs typeface="Calibri"/>
                <a:sym typeface="Calibri"/>
              </a:rPr>
              <a:t>Hemisphere tilts away = winter</a:t>
            </a:r>
            <a:endParaRPr dirty="0"/>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Calibri"/>
                <a:ea typeface="Calibri"/>
                <a:cs typeface="Calibri"/>
                <a:sym typeface="Calibri"/>
              </a:rPr>
              <a:t>Hemisphere tilts toward = summer</a:t>
            </a: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Calibri"/>
                <a:ea typeface="Calibri"/>
                <a:cs typeface="Calibri"/>
                <a:sym typeface="Calibri"/>
              </a:rPr>
              <a:t>Distribution of solar radiation striking earth.</a:t>
            </a:r>
            <a:endParaRPr sz="2400" dirty="0">
              <a:solidFill>
                <a:schemeClr val="dk1"/>
              </a:solidFill>
              <a:latin typeface="Calibri"/>
              <a:ea typeface="Calibri"/>
              <a:cs typeface="Calibri"/>
              <a:sym typeface="Calibri"/>
            </a:endParaRPr>
          </a:p>
        </p:txBody>
      </p:sp>
      <p:sp>
        <p:nvSpPr>
          <p:cNvPr id="7" name="Google Shape;122;p4">
            <a:extLst>
              <a:ext uri="{FF2B5EF4-FFF2-40B4-BE49-F238E27FC236}">
                <a16:creationId xmlns:a16="http://schemas.microsoft.com/office/drawing/2014/main" id="{225238A9-4AEB-D54D-942A-D96500714BC4}"/>
              </a:ext>
            </a:extLst>
          </p:cNvPr>
          <p:cNvSpPr txBox="1"/>
          <p:nvPr/>
        </p:nvSpPr>
        <p:spPr>
          <a:xfrm>
            <a:off x="254117" y="3833964"/>
            <a:ext cx="5841883"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Earth’s climatic patterns are driven by:</a:t>
            </a:r>
            <a:endParaRPr sz="3200"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Distribution and intensity of solar radiation </a:t>
            </a:r>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atmosphere </a:t>
            </a:r>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Earth’s surface</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Oceans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EF5E8F1-7A2A-F546-AD8E-5EE4AF5710A7}"/>
              </a:ext>
            </a:extLst>
          </p:cNvPr>
          <p:cNvGrpSpPr/>
          <p:nvPr/>
        </p:nvGrpSpPr>
        <p:grpSpPr>
          <a:xfrm>
            <a:off x="2185988" y="714375"/>
            <a:ext cx="8043862" cy="6050756"/>
            <a:chOff x="800100" y="0"/>
            <a:chExt cx="9144000" cy="6858000"/>
          </a:xfrm>
        </p:grpSpPr>
        <p:pic>
          <p:nvPicPr>
            <p:cNvPr id="4" name="Picture 2" descr="figure 04-01">
              <a:extLst>
                <a:ext uri="{FF2B5EF4-FFF2-40B4-BE49-F238E27FC236}">
                  <a16:creationId xmlns:a16="http://schemas.microsoft.com/office/drawing/2014/main" id="{AEAD30CD-8700-FD43-9714-F9ABFF91C5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 y="0"/>
              <a:ext cx="914400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Line 3">
              <a:extLst>
                <a:ext uri="{FF2B5EF4-FFF2-40B4-BE49-F238E27FC236}">
                  <a16:creationId xmlns:a16="http://schemas.microsoft.com/office/drawing/2014/main" id="{8D5AEF3D-BB54-C54E-A188-EFE10F62E891}"/>
                </a:ext>
              </a:extLst>
            </p:cNvPr>
            <p:cNvSpPr>
              <a:spLocks noChangeShapeType="1"/>
            </p:cNvSpPr>
            <p:nvPr/>
          </p:nvSpPr>
          <p:spPr bwMode="auto">
            <a:xfrm flipV="1">
              <a:off x="4148144" y="838200"/>
              <a:ext cx="0" cy="685800"/>
            </a:xfrm>
            <a:prstGeom prst="line">
              <a:avLst/>
            </a:prstGeom>
            <a:noFill/>
            <a:ln w="57150">
              <a:solidFill>
                <a:schemeClr val="accent2">
                  <a:lumMod val="60000"/>
                  <a:lumOff val="40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accent2">
                    <a:lumMod val="40000"/>
                    <a:lumOff val="60000"/>
                  </a:schemeClr>
                </a:solidFill>
              </a:endParaRPr>
            </a:p>
          </p:txBody>
        </p:sp>
        <p:sp>
          <p:nvSpPr>
            <p:cNvPr id="6" name="Line 4">
              <a:extLst>
                <a:ext uri="{FF2B5EF4-FFF2-40B4-BE49-F238E27FC236}">
                  <a16:creationId xmlns:a16="http://schemas.microsoft.com/office/drawing/2014/main" id="{79EE1561-6745-8848-BA22-0D2190B58F4C}"/>
                </a:ext>
              </a:extLst>
            </p:cNvPr>
            <p:cNvSpPr>
              <a:spLocks noChangeShapeType="1"/>
            </p:cNvSpPr>
            <p:nvPr/>
          </p:nvSpPr>
          <p:spPr bwMode="auto">
            <a:xfrm flipV="1">
              <a:off x="5138744" y="1295400"/>
              <a:ext cx="0" cy="228600"/>
            </a:xfrm>
            <a:prstGeom prst="line">
              <a:avLst/>
            </a:prstGeom>
            <a:noFill/>
            <a:ln w="57150">
              <a:solidFill>
                <a:schemeClr val="accent2">
                  <a:lumMod val="60000"/>
                  <a:lumOff val="40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accent2">
                    <a:lumMod val="40000"/>
                    <a:lumOff val="60000"/>
                  </a:schemeClr>
                </a:solidFill>
              </a:endParaRPr>
            </a:p>
          </p:txBody>
        </p:sp>
        <p:sp>
          <p:nvSpPr>
            <p:cNvPr id="7" name="Line 5">
              <a:extLst>
                <a:ext uri="{FF2B5EF4-FFF2-40B4-BE49-F238E27FC236}">
                  <a16:creationId xmlns:a16="http://schemas.microsoft.com/office/drawing/2014/main" id="{C120C82E-C1A0-6B4F-9AE2-33CDB9769770}"/>
                </a:ext>
              </a:extLst>
            </p:cNvPr>
            <p:cNvSpPr>
              <a:spLocks noChangeShapeType="1"/>
            </p:cNvSpPr>
            <p:nvPr/>
          </p:nvSpPr>
          <p:spPr bwMode="auto">
            <a:xfrm flipV="1">
              <a:off x="5138744" y="804864"/>
              <a:ext cx="0" cy="304800"/>
            </a:xfrm>
            <a:prstGeom prst="line">
              <a:avLst/>
            </a:prstGeom>
            <a:noFill/>
            <a:ln w="57150">
              <a:solidFill>
                <a:schemeClr val="accent2">
                  <a:lumMod val="60000"/>
                  <a:lumOff val="40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accent2">
                    <a:lumMod val="40000"/>
                    <a:lumOff val="60000"/>
                  </a:schemeClr>
                </a:solidFill>
              </a:endParaRPr>
            </a:p>
          </p:txBody>
        </p:sp>
        <p:sp>
          <p:nvSpPr>
            <p:cNvPr id="8" name="Line 6">
              <a:extLst>
                <a:ext uri="{FF2B5EF4-FFF2-40B4-BE49-F238E27FC236}">
                  <a16:creationId xmlns:a16="http://schemas.microsoft.com/office/drawing/2014/main" id="{F9452DD8-90CD-D847-987A-9EA7F2064975}"/>
                </a:ext>
              </a:extLst>
            </p:cNvPr>
            <p:cNvSpPr>
              <a:spLocks noChangeShapeType="1"/>
            </p:cNvSpPr>
            <p:nvPr/>
          </p:nvSpPr>
          <p:spPr bwMode="auto">
            <a:xfrm>
              <a:off x="4148144" y="838200"/>
              <a:ext cx="990600" cy="0"/>
            </a:xfrm>
            <a:prstGeom prst="line">
              <a:avLst/>
            </a:prstGeom>
            <a:noFill/>
            <a:ln w="28575">
              <a:solidFill>
                <a:schemeClr val="accent2">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solidFill>
                  <a:schemeClr val="accent2">
                    <a:lumMod val="40000"/>
                    <a:lumOff val="60000"/>
                  </a:schemeClr>
                </a:solidFill>
              </a:endParaRPr>
            </a:p>
          </p:txBody>
        </p:sp>
        <p:sp>
          <p:nvSpPr>
            <p:cNvPr id="9" name="Line 7">
              <a:extLst>
                <a:ext uri="{FF2B5EF4-FFF2-40B4-BE49-F238E27FC236}">
                  <a16:creationId xmlns:a16="http://schemas.microsoft.com/office/drawing/2014/main" id="{01374BDE-CE1E-B84A-8A50-975970AF7252}"/>
                </a:ext>
              </a:extLst>
            </p:cNvPr>
            <p:cNvSpPr>
              <a:spLocks noChangeShapeType="1"/>
            </p:cNvSpPr>
            <p:nvPr/>
          </p:nvSpPr>
          <p:spPr bwMode="auto">
            <a:xfrm flipV="1">
              <a:off x="4605344" y="685800"/>
              <a:ext cx="228600" cy="152400"/>
            </a:xfrm>
            <a:prstGeom prst="line">
              <a:avLst/>
            </a:prstGeom>
            <a:noFill/>
            <a:ln w="28575">
              <a:solidFill>
                <a:schemeClr val="accent2">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solidFill>
                  <a:schemeClr val="accent2">
                    <a:lumMod val="40000"/>
                    <a:lumOff val="60000"/>
                  </a:schemeClr>
                </a:solidFill>
              </a:endParaRPr>
            </a:p>
          </p:txBody>
        </p:sp>
        <p:sp>
          <p:nvSpPr>
            <p:cNvPr id="10" name="Text Box 8">
              <a:extLst>
                <a:ext uri="{FF2B5EF4-FFF2-40B4-BE49-F238E27FC236}">
                  <a16:creationId xmlns:a16="http://schemas.microsoft.com/office/drawing/2014/main" id="{35AD3512-E653-1A4A-91D9-CC927E524649}"/>
                </a:ext>
              </a:extLst>
            </p:cNvPr>
            <p:cNvSpPr txBox="1">
              <a:spLocks noChangeArrowheads="1"/>
            </p:cNvSpPr>
            <p:nvPr/>
          </p:nvSpPr>
          <p:spPr bwMode="auto">
            <a:xfrm>
              <a:off x="4371981" y="262734"/>
              <a:ext cx="5226554" cy="4534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lumMod val="40000"/>
                      <a:lumOff val="60000"/>
                    </a:schemeClr>
                  </a:solidFill>
                  <a:latin typeface="Arial Unicode MS" panose="020B0604020202020204" pitchFamily="34" charset="-128"/>
                </a:rPr>
                <a:t>Longer path length </a:t>
              </a:r>
              <a:r>
                <a:rPr lang="en-US" altLang="en-US" sz="1800" dirty="0">
                  <a:solidFill>
                    <a:schemeClr val="accent2">
                      <a:lumMod val="40000"/>
                      <a:lumOff val="60000"/>
                    </a:schemeClr>
                  </a:solidFill>
                  <a:latin typeface="Arial Unicode MS" panose="020B0604020202020204" pitchFamily="34" charset="-128"/>
                </a:rPr>
                <a:t>through</a:t>
              </a:r>
              <a:r>
                <a:rPr lang="en-US" altLang="en-US" sz="2000" dirty="0">
                  <a:solidFill>
                    <a:schemeClr val="accent2">
                      <a:lumMod val="40000"/>
                      <a:lumOff val="60000"/>
                    </a:schemeClr>
                  </a:solidFill>
                  <a:latin typeface="Arial Unicode MS" panose="020B0604020202020204" pitchFamily="34" charset="-128"/>
                </a:rPr>
                <a:t> atmosphere</a:t>
              </a:r>
            </a:p>
          </p:txBody>
        </p:sp>
        <p:sp>
          <p:nvSpPr>
            <p:cNvPr id="11" name="Line 9">
              <a:extLst>
                <a:ext uri="{FF2B5EF4-FFF2-40B4-BE49-F238E27FC236}">
                  <a16:creationId xmlns:a16="http://schemas.microsoft.com/office/drawing/2014/main" id="{3092CE98-0532-D645-B265-7BB0DE67F9C2}"/>
                </a:ext>
              </a:extLst>
            </p:cNvPr>
            <p:cNvSpPr>
              <a:spLocks noChangeShapeType="1"/>
            </p:cNvSpPr>
            <p:nvPr/>
          </p:nvSpPr>
          <p:spPr bwMode="auto">
            <a:xfrm>
              <a:off x="5891219" y="3505200"/>
              <a:ext cx="0" cy="228600"/>
            </a:xfrm>
            <a:prstGeom prst="line">
              <a:avLst/>
            </a:prstGeom>
            <a:noFill/>
            <a:ln w="57150">
              <a:solidFill>
                <a:schemeClr val="accent2">
                  <a:lumMod val="40000"/>
                  <a:lumOff val="60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ln>
                  <a:solidFill>
                    <a:schemeClr val="accent2">
                      <a:lumMod val="40000"/>
                      <a:lumOff val="60000"/>
                    </a:schemeClr>
                  </a:solidFill>
                </a:ln>
                <a:solidFill>
                  <a:schemeClr val="accent2">
                    <a:lumMod val="40000"/>
                    <a:lumOff val="60000"/>
                  </a:schemeClr>
                </a:solidFill>
              </a:endParaRPr>
            </a:p>
          </p:txBody>
        </p:sp>
        <p:sp>
          <p:nvSpPr>
            <p:cNvPr id="12" name="Line 10">
              <a:extLst>
                <a:ext uri="{FF2B5EF4-FFF2-40B4-BE49-F238E27FC236}">
                  <a16:creationId xmlns:a16="http://schemas.microsoft.com/office/drawing/2014/main" id="{2D572545-7CB5-F041-A1CD-0199AE7EB7E9}"/>
                </a:ext>
              </a:extLst>
            </p:cNvPr>
            <p:cNvSpPr>
              <a:spLocks noChangeShapeType="1"/>
            </p:cNvSpPr>
            <p:nvPr/>
          </p:nvSpPr>
          <p:spPr bwMode="auto">
            <a:xfrm>
              <a:off x="5357819" y="3505200"/>
              <a:ext cx="0" cy="228600"/>
            </a:xfrm>
            <a:prstGeom prst="line">
              <a:avLst/>
            </a:prstGeom>
            <a:noFill/>
            <a:ln w="57150">
              <a:solidFill>
                <a:schemeClr val="accent2">
                  <a:lumMod val="40000"/>
                  <a:lumOff val="60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ln>
                  <a:solidFill>
                    <a:schemeClr val="accent2">
                      <a:lumMod val="40000"/>
                      <a:lumOff val="60000"/>
                    </a:schemeClr>
                  </a:solidFill>
                </a:ln>
                <a:solidFill>
                  <a:schemeClr val="accent2">
                    <a:lumMod val="40000"/>
                    <a:lumOff val="60000"/>
                  </a:schemeClr>
                </a:solidFill>
              </a:endParaRPr>
            </a:p>
          </p:txBody>
        </p:sp>
        <p:sp>
          <p:nvSpPr>
            <p:cNvPr id="13" name="Line 11">
              <a:extLst>
                <a:ext uri="{FF2B5EF4-FFF2-40B4-BE49-F238E27FC236}">
                  <a16:creationId xmlns:a16="http://schemas.microsoft.com/office/drawing/2014/main" id="{CAB14D24-16D9-8743-B13E-01F0274B20E1}"/>
                </a:ext>
              </a:extLst>
            </p:cNvPr>
            <p:cNvSpPr>
              <a:spLocks noChangeShapeType="1"/>
            </p:cNvSpPr>
            <p:nvPr/>
          </p:nvSpPr>
          <p:spPr bwMode="auto">
            <a:xfrm>
              <a:off x="5357819" y="3733800"/>
              <a:ext cx="533400" cy="0"/>
            </a:xfrm>
            <a:prstGeom prst="line">
              <a:avLst/>
            </a:prstGeom>
            <a:noFill/>
            <a:ln w="57150">
              <a:solidFill>
                <a:schemeClr val="accent2">
                  <a:lumMod val="40000"/>
                  <a:lumOff val="60000"/>
                </a:schemeClr>
              </a:solidFill>
              <a:round/>
              <a:headEnd/>
              <a:tailEnd/>
            </a:ln>
            <a:extLst>
              <a:ext uri="{909E8E84-426E-40DD-AFC4-6F175D3DCCD1}">
                <a14:hiddenFill xmlns:a14="http://schemas.microsoft.com/office/drawing/2010/main">
                  <a:noFill/>
                </a14:hiddenFill>
              </a:ext>
            </a:extLst>
          </p:spPr>
          <p:txBody>
            <a:bodyPr/>
            <a:lstStyle/>
            <a:p>
              <a:endParaRPr lang="en-US">
                <a:ln>
                  <a:solidFill>
                    <a:schemeClr val="accent2">
                      <a:lumMod val="40000"/>
                      <a:lumOff val="60000"/>
                    </a:schemeClr>
                  </a:solidFill>
                </a:ln>
                <a:solidFill>
                  <a:schemeClr val="accent2">
                    <a:lumMod val="40000"/>
                    <a:lumOff val="60000"/>
                  </a:schemeClr>
                </a:solidFill>
              </a:endParaRPr>
            </a:p>
          </p:txBody>
        </p:sp>
        <p:sp>
          <p:nvSpPr>
            <p:cNvPr id="15" name="Text Box 13">
              <a:extLst>
                <a:ext uri="{FF2B5EF4-FFF2-40B4-BE49-F238E27FC236}">
                  <a16:creationId xmlns:a16="http://schemas.microsoft.com/office/drawing/2014/main" id="{973AF1B2-CD7D-134F-928A-697152897359}"/>
                </a:ext>
              </a:extLst>
            </p:cNvPr>
            <p:cNvSpPr txBox="1">
              <a:spLocks noChangeArrowheads="1"/>
            </p:cNvSpPr>
            <p:nvPr/>
          </p:nvSpPr>
          <p:spPr bwMode="auto">
            <a:xfrm>
              <a:off x="5738802" y="3962400"/>
              <a:ext cx="2556970" cy="73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chemeClr val="accent2">
                      <a:lumMod val="40000"/>
                      <a:lumOff val="60000"/>
                    </a:schemeClr>
                  </a:solidFill>
                  <a:latin typeface="Arial Unicode MS" panose="020B0604020202020204" pitchFamily="34" charset="-128"/>
                </a:rPr>
                <a:t>shorter path length</a:t>
              </a:r>
            </a:p>
            <a:p>
              <a:pPr eaLnBrk="1" hangingPunct="1">
                <a:spcBef>
                  <a:spcPct val="0"/>
                </a:spcBef>
                <a:buFontTx/>
                <a:buNone/>
              </a:pPr>
              <a:r>
                <a:rPr lang="en-US" altLang="en-US" sz="1800" dirty="0">
                  <a:solidFill>
                    <a:schemeClr val="accent2">
                      <a:lumMod val="40000"/>
                      <a:lumOff val="60000"/>
                    </a:schemeClr>
                  </a:solidFill>
                  <a:latin typeface="Arial Unicode MS" panose="020B0604020202020204" pitchFamily="34" charset="-128"/>
                </a:rPr>
                <a:t>through atmosphere</a:t>
              </a:r>
            </a:p>
          </p:txBody>
        </p:sp>
        <p:sp>
          <p:nvSpPr>
            <p:cNvPr id="16" name="Line 7">
              <a:extLst>
                <a:ext uri="{FF2B5EF4-FFF2-40B4-BE49-F238E27FC236}">
                  <a16:creationId xmlns:a16="http://schemas.microsoft.com/office/drawing/2014/main" id="{41A3D20D-5116-F944-9B6D-7CDACBDC4B87}"/>
                </a:ext>
              </a:extLst>
            </p:cNvPr>
            <p:cNvSpPr>
              <a:spLocks noChangeShapeType="1"/>
            </p:cNvSpPr>
            <p:nvPr/>
          </p:nvSpPr>
          <p:spPr bwMode="auto">
            <a:xfrm flipH="1" flipV="1">
              <a:off x="5738818" y="3733799"/>
              <a:ext cx="152385" cy="338125"/>
            </a:xfrm>
            <a:prstGeom prst="line">
              <a:avLst/>
            </a:prstGeom>
            <a:noFill/>
            <a:ln w="28575">
              <a:solidFill>
                <a:schemeClr val="accent2">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solidFill>
                  <a:schemeClr val="accent2">
                    <a:lumMod val="40000"/>
                    <a:lumOff val="60000"/>
                  </a:schemeClr>
                </a:solidFill>
              </a:endParaRPr>
            </a:p>
          </p:txBody>
        </p:sp>
      </p:grpSp>
      <p:sp>
        <p:nvSpPr>
          <p:cNvPr id="19" name="Google Shape;120;p4">
            <a:extLst>
              <a:ext uri="{FF2B5EF4-FFF2-40B4-BE49-F238E27FC236}">
                <a16:creationId xmlns:a16="http://schemas.microsoft.com/office/drawing/2014/main" id="{5FD674D5-8619-0041-B77D-4544D373B10D}"/>
              </a:ext>
            </a:extLst>
          </p:cNvPr>
          <p:cNvSpPr txBox="1"/>
          <p:nvPr/>
        </p:nvSpPr>
        <p:spPr>
          <a:xfrm>
            <a:off x="1765620" y="51060"/>
            <a:ext cx="952976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tx1"/>
                </a:solidFill>
              </a:rPr>
              <a:t>Direct solar radiation causes the tropics to be warmer than the poles</a:t>
            </a:r>
            <a:endParaRPr sz="2400" dirty="0">
              <a:solidFill>
                <a:schemeClr val="tx1"/>
              </a:solidFill>
            </a:endParaRPr>
          </a:p>
        </p:txBody>
      </p:sp>
    </p:spTree>
    <p:extLst>
      <p:ext uri="{BB962C8B-B14F-4D97-AF65-F5344CB8AC3E}">
        <p14:creationId xmlns:p14="http://schemas.microsoft.com/office/powerpoint/2010/main" val="284087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p:nvPr/>
        </p:nvSpPr>
        <p:spPr>
          <a:xfrm>
            <a:off x="3482045" y="339910"/>
            <a:ext cx="52279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Tropics are bound to 23.5° N and 23.5° S</a:t>
            </a:r>
            <a:endParaRPr dirty="0"/>
          </a:p>
        </p:txBody>
      </p:sp>
      <p:pic>
        <p:nvPicPr>
          <p:cNvPr id="128" name="Google Shape;128;p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60278" y="949341"/>
            <a:ext cx="10490450" cy="5511395"/>
          </a:xfrm>
          <a:prstGeom prst="rect">
            <a:avLst/>
          </a:prstGeom>
          <a:noFill/>
          <a:ln>
            <a:noFill/>
          </a:ln>
        </p:spPr>
      </p:pic>
      <p:sp>
        <p:nvSpPr>
          <p:cNvPr id="129" name="Google Shape;129;p5"/>
          <p:cNvSpPr txBox="1"/>
          <p:nvPr/>
        </p:nvSpPr>
        <p:spPr>
          <a:xfrm>
            <a:off x="1042989" y="4123533"/>
            <a:ext cx="21901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Tropic of Capricorn</a:t>
            </a:r>
            <a:endParaRPr dirty="0"/>
          </a:p>
        </p:txBody>
      </p:sp>
      <p:sp>
        <p:nvSpPr>
          <p:cNvPr id="130" name="Google Shape;130;p5"/>
          <p:cNvSpPr txBox="1"/>
          <p:nvPr/>
        </p:nvSpPr>
        <p:spPr>
          <a:xfrm>
            <a:off x="1042989" y="2845151"/>
            <a:ext cx="1954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Tropic of Cancer</a:t>
            </a:r>
            <a:endParaRPr dirty="0"/>
          </a:p>
        </p:txBody>
      </p:sp>
      <p:grpSp>
        <p:nvGrpSpPr>
          <p:cNvPr id="9" name="Google Shape;117;p4">
            <a:extLst>
              <a:ext uri="{FF2B5EF4-FFF2-40B4-BE49-F238E27FC236}">
                <a16:creationId xmlns:a16="http://schemas.microsoft.com/office/drawing/2014/main" id="{59A75B98-7377-FC44-947F-BD5549BF6F30}"/>
              </a:ext>
            </a:extLst>
          </p:cNvPr>
          <p:cNvGrpSpPr/>
          <p:nvPr/>
        </p:nvGrpSpPr>
        <p:grpSpPr>
          <a:xfrm>
            <a:off x="7452668" y="3148757"/>
            <a:ext cx="4739332" cy="3709243"/>
            <a:chOff x="4775769" y="1407227"/>
            <a:chExt cx="6527909" cy="4886815"/>
          </a:xfrm>
        </p:grpSpPr>
        <p:pic>
          <p:nvPicPr>
            <p:cNvPr id="10" name="Google Shape;118;p4">
              <a:extLst>
                <a:ext uri="{FF2B5EF4-FFF2-40B4-BE49-F238E27FC236}">
                  <a16:creationId xmlns:a16="http://schemas.microsoft.com/office/drawing/2014/main" id="{C801E39E-6C0F-D84E-A060-FE7F4B67F79C}"/>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775769" y="1407227"/>
              <a:ext cx="6527909" cy="4886815"/>
            </a:xfrm>
            <a:prstGeom prst="rect">
              <a:avLst/>
            </a:prstGeom>
            <a:noFill/>
            <a:ln>
              <a:noFill/>
            </a:ln>
          </p:spPr>
        </p:pic>
        <p:sp>
          <p:nvSpPr>
            <p:cNvPr id="11" name="Google Shape;119;p4">
              <a:extLst>
                <a:ext uri="{FF2B5EF4-FFF2-40B4-BE49-F238E27FC236}">
                  <a16:creationId xmlns:a16="http://schemas.microsoft.com/office/drawing/2014/main" id="{06E4B5AA-D141-E548-8FF4-15874B4FBE43}"/>
                </a:ext>
              </a:extLst>
            </p:cNvPr>
            <p:cNvSpPr txBox="1"/>
            <p:nvPr/>
          </p:nvSpPr>
          <p:spPr>
            <a:xfrm>
              <a:off x="4775769" y="1407227"/>
              <a:ext cx="5547994" cy="8063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http://</a:t>
              </a:r>
              <a:r>
                <a:rPr lang="en-US" sz="1000" dirty="0" err="1">
                  <a:solidFill>
                    <a:schemeClr val="dk1"/>
                  </a:solidFill>
                  <a:latin typeface="Calibri"/>
                  <a:ea typeface="Calibri"/>
                  <a:cs typeface="Calibri"/>
                  <a:sym typeface="Calibri"/>
                </a:rPr>
                <a:t>faculty.kutztown.edu</a:t>
              </a:r>
              <a:r>
                <a:rPr lang="en-US" sz="1000" dirty="0">
                  <a:solidFill>
                    <a:schemeClr val="dk1"/>
                  </a:solidFill>
                  <a:latin typeface="Calibri"/>
                  <a:ea typeface="Calibri"/>
                  <a:cs typeface="Calibri"/>
                  <a:sym typeface="Calibri"/>
                </a:rPr>
                <a:t>/</a:t>
              </a:r>
              <a:r>
                <a:rPr lang="en-US" sz="1000" dirty="0" err="1">
                  <a:solidFill>
                    <a:schemeClr val="dk1"/>
                  </a:solidFill>
                  <a:latin typeface="Calibri"/>
                  <a:ea typeface="Calibri"/>
                  <a:cs typeface="Calibri"/>
                  <a:sym typeface="Calibri"/>
                </a:rPr>
                <a:t>courtney</a:t>
              </a:r>
              <a:r>
                <a:rPr lang="en-US" sz="1000" dirty="0">
                  <a:solidFill>
                    <a:schemeClr val="dk1"/>
                  </a:solidFill>
                  <a:latin typeface="Calibri"/>
                  <a:ea typeface="Calibri"/>
                  <a:cs typeface="Calibri"/>
                  <a:sym typeface="Calibri"/>
                </a:rPr>
                <a:t>/blackboard/Physical/21Seasons/</a:t>
              </a:r>
              <a:r>
                <a:rPr lang="en-US" sz="1000" dirty="0" err="1">
                  <a:solidFill>
                    <a:schemeClr val="dk1"/>
                  </a:solidFill>
                  <a:latin typeface="Calibri"/>
                  <a:ea typeface="Calibri"/>
                  <a:cs typeface="Calibri"/>
                  <a:sym typeface="Calibri"/>
                </a:rPr>
                <a:t>seasons.html</a:t>
              </a:r>
              <a:endParaRPr sz="1000" dirty="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451037" y="1709636"/>
            <a:ext cx="7221055" cy="4001055"/>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2400"/>
              <a:buFont typeface="Arial" panose="020B0604020202020204" pitchFamily="34" charset="0"/>
              <a:buChar char="•"/>
            </a:pPr>
            <a:r>
              <a:rPr lang="en-US" sz="2400" dirty="0">
                <a:latin typeface="Calibri" panose="020F0502020204030204" pitchFamily="34" charset="0"/>
                <a:cs typeface="Calibri" panose="020F0502020204030204" pitchFamily="34" charset="0"/>
              </a:rPr>
              <a:t>Global circulation – redistribution of heat from the tropics to the poles via wind and ocean currents. </a:t>
            </a:r>
          </a:p>
          <a:p>
            <a:pPr marR="0" lvl="0" algn="l" rtl="0">
              <a:spcBef>
                <a:spcPts val="0"/>
              </a:spcBef>
              <a:spcAft>
                <a:spcPts val="0"/>
              </a:spcAft>
              <a:buClr>
                <a:schemeClr val="dk1"/>
              </a:buClr>
              <a:buSzPts val="2400"/>
            </a:pPr>
            <a:endParaRPr lang="en-US" sz="2400" dirty="0">
              <a:solidFill>
                <a:schemeClr val="dk1"/>
              </a:solidFill>
              <a:latin typeface="Calibri" panose="020F0502020204030204" pitchFamily="34" charset="0"/>
              <a:ea typeface="Calibri"/>
              <a:cs typeface="Calibri" panose="020F0502020204030204" pitchFamily="34" charset="0"/>
              <a:sym typeface="Calibri"/>
            </a:endParaRPr>
          </a:p>
          <a:p>
            <a:pPr marL="342900" marR="0" lvl="0" indent="-342900" algn="l" rtl="0">
              <a:spcBef>
                <a:spcPts val="0"/>
              </a:spcBef>
              <a:spcAft>
                <a:spcPts val="0"/>
              </a:spcAft>
              <a:buClr>
                <a:schemeClr val="dk1"/>
              </a:buClr>
              <a:buSzPts val="2400"/>
              <a:buFont typeface="Arial" panose="020B0604020202020204" pitchFamily="34" charset="0"/>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Warm air expands and rises = lower surface atmospheric pressure </a:t>
            </a:r>
          </a:p>
          <a:p>
            <a:pPr marL="342900" marR="0" lvl="0" indent="-342900" algn="l" rtl="0">
              <a:spcBef>
                <a:spcPts val="0"/>
              </a:spcBef>
              <a:spcAft>
                <a:spcPts val="0"/>
              </a:spcAft>
              <a:buClr>
                <a:schemeClr val="dk1"/>
              </a:buClr>
              <a:buSzPts val="2400"/>
              <a:buFont typeface="Arial" panose="020B0604020202020204" pitchFamily="34" charset="0"/>
              <a:buChar char="•"/>
            </a:pP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400"/>
              <a:buFont typeface="Arial" panose="020B0604020202020204" pitchFamily="34" charset="0"/>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Cool air compresses and sinks = higher surface atmospheric pressure</a:t>
            </a:r>
          </a:p>
          <a:p>
            <a:pPr lvl="3">
              <a:buClr>
                <a:schemeClr val="dk1"/>
              </a:buClr>
              <a:buSzPts val="2400"/>
            </a:pPr>
            <a:endParaRPr lang="en-US" sz="2400" dirty="0">
              <a:solidFill>
                <a:schemeClr val="dk1"/>
              </a:solidFill>
              <a:latin typeface="Calibri" panose="020F0502020204030204" pitchFamily="34" charset="0"/>
              <a:ea typeface="Calibri"/>
              <a:cs typeface="Calibri" panose="020F0502020204030204" pitchFamily="34" charset="0"/>
              <a:sym typeface="Calibri"/>
            </a:endParaRPr>
          </a:p>
          <a:p>
            <a:pPr marL="342900" lvl="3" indent="-342900">
              <a:buClr>
                <a:schemeClr val="dk1"/>
              </a:buClr>
              <a:buSzPts val="2400"/>
              <a:buFont typeface="Arial" panose="020B0604020202020204" pitchFamily="34" charset="0"/>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Air moves from high </a:t>
            </a:r>
            <a:r>
              <a:rPr lang="en-US" sz="2400" dirty="0">
                <a:solidFill>
                  <a:schemeClr val="dk1"/>
                </a:solidFill>
                <a:latin typeface="Calibri" panose="020F0502020204030204" pitchFamily="34" charset="0"/>
                <a:ea typeface="Calibri"/>
                <a:cs typeface="Calibri" panose="020F0502020204030204" pitchFamily="34" charset="0"/>
                <a:sym typeface="Wingdings" pitchFamily="2" charset="2"/>
              </a:rPr>
              <a:t></a:t>
            </a:r>
            <a:r>
              <a:rPr lang="en-US" sz="2400" dirty="0">
                <a:solidFill>
                  <a:schemeClr val="dk1"/>
                </a:solidFill>
                <a:latin typeface="Calibri" panose="020F0502020204030204" pitchFamily="34" charset="0"/>
                <a:ea typeface="Calibri"/>
                <a:cs typeface="Calibri" panose="020F0502020204030204" pitchFamily="34" charset="0"/>
                <a:sym typeface="Calibri"/>
              </a:rPr>
              <a:t> low atmospheric pressure (i.e. wind). Driving atmospheric circulation. </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grpSp>
        <p:nvGrpSpPr>
          <p:cNvPr id="138" name="Google Shape;138;p6"/>
          <p:cNvGrpSpPr/>
          <p:nvPr/>
        </p:nvGrpSpPr>
        <p:grpSpPr>
          <a:xfrm>
            <a:off x="8293491" y="3165894"/>
            <a:ext cx="1219200" cy="3692106"/>
            <a:chOff x="7873041" y="3049437"/>
            <a:chExt cx="1219200" cy="3692106"/>
          </a:xfrm>
        </p:grpSpPr>
        <p:sp>
          <p:nvSpPr>
            <p:cNvPr id="139" name="Google Shape;139;p6"/>
            <p:cNvSpPr/>
            <p:nvPr/>
          </p:nvSpPr>
          <p:spPr>
            <a:xfrm>
              <a:off x="7873041" y="3049437"/>
              <a:ext cx="1219200" cy="3692106"/>
            </a:xfrm>
            <a:prstGeom prst="rect">
              <a:avLst/>
            </a:prstGeom>
            <a:noFill/>
            <a:ln w="444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6"/>
            <p:cNvSpPr/>
            <p:nvPr/>
          </p:nvSpPr>
          <p:spPr>
            <a:xfrm>
              <a:off x="7970806" y="3152953"/>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6"/>
            <p:cNvSpPr/>
            <p:nvPr/>
          </p:nvSpPr>
          <p:spPr>
            <a:xfrm>
              <a:off x="8226724" y="3150076"/>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6"/>
            <p:cNvSpPr/>
            <p:nvPr/>
          </p:nvSpPr>
          <p:spPr>
            <a:xfrm>
              <a:off x="8499895" y="3147199"/>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6"/>
            <p:cNvSpPr/>
            <p:nvPr/>
          </p:nvSpPr>
          <p:spPr>
            <a:xfrm>
              <a:off x="8793193" y="3147200"/>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7979434" y="3437624"/>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p:nvPr/>
          </p:nvSpPr>
          <p:spPr>
            <a:xfrm>
              <a:off x="8241103" y="342324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6"/>
            <p:cNvSpPr/>
            <p:nvPr/>
          </p:nvSpPr>
          <p:spPr>
            <a:xfrm>
              <a:off x="8517145" y="3440500"/>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
            <p:cNvSpPr/>
            <p:nvPr/>
          </p:nvSpPr>
          <p:spPr>
            <a:xfrm>
              <a:off x="8793193" y="342324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p:nvPr/>
          </p:nvSpPr>
          <p:spPr>
            <a:xfrm>
              <a:off x="8002436" y="3702169"/>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p:nvPr/>
          </p:nvSpPr>
          <p:spPr>
            <a:xfrm>
              <a:off x="8258354" y="3699292"/>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6"/>
            <p:cNvSpPr/>
            <p:nvPr/>
          </p:nvSpPr>
          <p:spPr>
            <a:xfrm>
              <a:off x="8531525" y="3696415"/>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6"/>
            <p:cNvSpPr/>
            <p:nvPr/>
          </p:nvSpPr>
          <p:spPr>
            <a:xfrm>
              <a:off x="8809833" y="3696416"/>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6"/>
            <p:cNvSpPr/>
            <p:nvPr/>
          </p:nvSpPr>
          <p:spPr>
            <a:xfrm>
              <a:off x="8016812" y="3975340"/>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6"/>
            <p:cNvSpPr/>
            <p:nvPr/>
          </p:nvSpPr>
          <p:spPr>
            <a:xfrm>
              <a:off x="8272730" y="3972463"/>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6"/>
            <p:cNvSpPr/>
            <p:nvPr/>
          </p:nvSpPr>
          <p:spPr>
            <a:xfrm>
              <a:off x="8545901" y="3969586"/>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6"/>
            <p:cNvSpPr/>
            <p:nvPr/>
          </p:nvSpPr>
          <p:spPr>
            <a:xfrm>
              <a:off x="8839199" y="396958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6"/>
            <p:cNvSpPr/>
            <p:nvPr/>
          </p:nvSpPr>
          <p:spPr>
            <a:xfrm>
              <a:off x="7996682" y="4248511"/>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6"/>
            <p:cNvSpPr/>
            <p:nvPr/>
          </p:nvSpPr>
          <p:spPr>
            <a:xfrm>
              <a:off x="8252600" y="4245634"/>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6"/>
            <p:cNvSpPr/>
            <p:nvPr/>
          </p:nvSpPr>
          <p:spPr>
            <a:xfrm>
              <a:off x="8525771" y="424275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8819069" y="4242758"/>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6"/>
            <p:cNvSpPr/>
            <p:nvPr/>
          </p:nvSpPr>
          <p:spPr>
            <a:xfrm>
              <a:off x="8011059" y="4538935"/>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p:nvPr/>
          </p:nvSpPr>
          <p:spPr>
            <a:xfrm>
              <a:off x="8266977" y="4536058"/>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6"/>
            <p:cNvSpPr/>
            <p:nvPr/>
          </p:nvSpPr>
          <p:spPr>
            <a:xfrm>
              <a:off x="8540148" y="4533181"/>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6"/>
            <p:cNvSpPr/>
            <p:nvPr/>
          </p:nvSpPr>
          <p:spPr>
            <a:xfrm>
              <a:off x="8833446" y="4533182"/>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6"/>
            <p:cNvSpPr/>
            <p:nvPr/>
          </p:nvSpPr>
          <p:spPr>
            <a:xfrm>
              <a:off x="8008182" y="4829359"/>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p:nvPr/>
          </p:nvSpPr>
          <p:spPr>
            <a:xfrm>
              <a:off x="8264100" y="4826482"/>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6"/>
            <p:cNvSpPr/>
            <p:nvPr/>
          </p:nvSpPr>
          <p:spPr>
            <a:xfrm>
              <a:off x="8537271" y="4823605"/>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6"/>
            <p:cNvSpPr/>
            <p:nvPr/>
          </p:nvSpPr>
          <p:spPr>
            <a:xfrm>
              <a:off x="8830569" y="4823606"/>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6"/>
            <p:cNvSpPr/>
            <p:nvPr/>
          </p:nvSpPr>
          <p:spPr>
            <a:xfrm>
              <a:off x="8005306" y="5102530"/>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6"/>
            <p:cNvSpPr/>
            <p:nvPr/>
          </p:nvSpPr>
          <p:spPr>
            <a:xfrm>
              <a:off x="8261224" y="5099653"/>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6"/>
            <p:cNvSpPr/>
            <p:nvPr/>
          </p:nvSpPr>
          <p:spPr>
            <a:xfrm>
              <a:off x="8534395" y="5096776"/>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6"/>
            <p:cNvSpPr/>
            <p:nvPr/>
          </p:nvSpPr>
          <p:spPr>
            <a:xfrm>
              <a:off x="8827693" y="509677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6"/>
            <p:cNvSpPr/>
            <p:nvPr/>
          </p:nvSpPr>
          <p:spPr>
            <a:xfrm>
              <a:off x="7985176" y="5410207"/>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6"/>
            <p:cNvSpPr/>
            <p:nvPr/>
          </p:nvSpPr>
          <p:spPr>
            <a:xfrm>
              <a:off x="8241094" y="5407330"/>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6"/>
            <p:cNvSpPr/>
            <p:nvPr/>
          </p:nvSpPr>
          <p:spPr>
            <a:xfrm>
              <a:off x="8514265" y="5404453"/>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6"/>
            <p:cNvSpPr/>
            <p:nvPr/>
          </p:nvSpPr>
          <p:spPr>
            <a:xfrm>
              <a:off x="8807563" y="5404454"/>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6"/>
            <p:cNvSpPr/>
            <p:nvPr/>
          </p:nvSpPr>
          <p:spPr>
            <a:xfrm>
              <a:off x="7999553" y="5700631"/>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6"/>
            <p:cNvSpPr/>
            <p:nvPr/>
          </p:nvSpPr>
          <p:spPr>
            <a:xfrm>
              <a:off x="8255471" y="5697754"/>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6"/>
            <p:cNvSpPr/>
            <p:nvPr/>
          </p:nvSpPr>
          <p:spPr>
            <a:xfrm>
              <a:off x="8528642" y="569487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6"/>
            <p:cNvSpPr/>
            <p:nvPr/>
          </p:nvSpPr>
          <p:spPr>
            <a:xfrm>
              <a:off x="8821940" y="5694878"/>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6"/>
            <p:cNvSpPr/>
            <p:nvPr/>
          </p:nvSpPr>
          <p:spPr>
            <a:xfrm>
              <a:off x="8013929" y="5991055"/>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6"/>
            <p:cNvSpPr/>
            <p:nvPr/>
          </p:nvSpPr>
          <p:spPr>
            <a:xfrm>
              <a:off x="8269847" y="5988178"/>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6"/>
            <p:cNvSpPr/>
            <p:nvPr/>
          </p:nvSpPr>
          <p:spPr>
            <a:xfrm>
              <a:off x="8543018" y="5985301"/>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6"/>
            <p:cNvSpPr/>
            <p:nvPr/>
          </p:nvSpPr>
          <p:spPr>
            <a:xfrm>
              <a:off x="8836316" y="5985302"/>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6"/>
            <p:cNvSpPr/>
            <p:nvPr/>
          </p:nvSpPr>
          <p:spPr>
            <a:xfrm>
              <a:off x="8013930" y="6249844"/>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6"/>
            <p:cNvSpPr/>
            <p:nvPr/>
          </p:nvSpPr>
          <p:spPr>
            <a:xfrm>
              <a:off x="8269848" y="6246967"/>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6"/>
            <p:cNvSpPr/>
            <p:nvPr/>
          </p:nvSpPr>
          <p:spPr>
            <a:xfrm>
              <a:off x="8543019" y="6244090"/>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6"/>
            <p:cNvSpPr/>
            <p:nvPr/>
          </p:nvSpPr>
          <p:spPr>
            <a:xfrm>
              <a:off x="8836317" y="6244091"/>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6"/>
            <p:cNvSpPr/>
            <p:nvPr/>
          </p:nvSpPr>
          <p:spPr>
            <a:xfrm>
              <a:off x="8001202" y="6508639"/>
              <a:ext cx="189781" cy="189781"/>
            </a:xfrm>
            <a:prstGeom prst="ellipse">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6"/>
            <p:cNvSpPr/>
            <p:nvPr/>
          </p:nvSpPr>
          <p:spPr>
            <a:xfrm>
              <a:off x="8257120" y="6505762"/>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6"/>
            <p:cNvSpPr/>
            <p:nvPr/>
          </p:nvSpPr>
          <p:spPr>
            <a:xfrm>
              <a:off x="8545281" y="6502885"/>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6"/>
            <p:cNvSpPr/>
            <p:nvPr/>
          </p:nvSpPr>
          <p:spPr>
            <a:xfrm>
              <a:off x="8823589" y="6502886"/>
              <a:ext cx="189781" cy="189781"/>
            </a:xfrm>
            <a:prstGeom prst="ellipse">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92" name="Google Shape;192;p6"/>
          <p:cNvGrpSpPr/>
          <p:nvPr/>
        </p:nvGrpSpPr>
        <p:grpSpPr>
          <a:xfrm>
            <a:off x="10534131" y="382693"/>
            <a:ext cx="1219200" cy="6466944"/>
            <a:chOff x="10130274" y="363695"/>
            <a:chExt cx="1219200" cy="6466944"/>
          </a:xfrm>
        </p:grpSpPr>
        <p:sp>
          <p:nvSpPr>
            <p:cNvPr id="193" name="Google Shape;193;p6"/>
            <p:cNvSpPr/>
            <p:nvPr/>
          </p:nvSpPr>
          <p:spPr>
            <a:xfrm>
              <a:off x="10130274" y="363695"/>
              <a:ext cx="1219200" cy="6466944"/>
            </a:xfrm>
            <a:prstGeom prst="rect">
              <a:avLst/>
            </a:prstGeom>
            <a:noFill/>
            <a:ln w="44450" cap="flat" cmpd="sng">
              <a:solidFill>
                <a:srgbClr val="F45E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grpSp>
          <p:nvGrpSpPr>
            <p:cNvPr id="194" name="Google Shape;194;p6"/>
            <p:cNvGrpSpPr/>
            <p:nvPr/>
          </p:nvGrpSpPr>
          <p:grpSpPr>
            <a:xfrm>
              <a:off x="10203877" y="513595"/>
              <a:ext cx="1058168" cy="6179030"/>
              <a:chOff x="9537952" y="430244"/>
              <a:chExt cx="1058168" cy="6179030"/>
            </a:xfrm>
          </p:grpSpPr>
          <p:sp>
            <p:nvSpPr>
              <p:cNvPr id="195" name="Google Shape;195;p6"/>
              <p:cNvSpPr/>
              <p:nvPr/>
            </p:nvSpPr>
            <p:spPr>
              <a:xfrm>
                <a:off x="9537952" y="435998"/>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196" name="Google Shape;196;p6"/>
              <p:cNvSpPr/>
              <p:nvPr/>
            </p:nvSpPr>
            <p:spPr>
              <a:xfrm>
                <a:off x="9793870" y="433121"/>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197" name="Google Shape;197;p6"/>
              <p:cNvSpPr/>
              <p:nvPr/>
            </p:nvSpPr>
            <p:spPr>
              <a:xfrm>
                <a:off x="10067041" y="430244"/>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198" name="Google Shape;198;p6"/>
              <p:cNvSpPr/>
              <p:nvPr/>
            </p:nvSpPr>
            <p:spPr>
              <a:xfrm>
                <a:off x="10360339" y="430245"/>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199" name="Google Shape;199;p6"/>
              <p:cNvSpPr/>
              <p:nvPr/>
            </p:nvSpPr>
            <p:spPr>
              <a:xfrm>
                <a:off x="9546580" y="878209"/>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0" name="Google Shape;200;p6"/>
              <p:cNvSpPr/>
              <p:nvPr/>
            </p:nvSpPr>
            <p:spPr>
              <a:xfrm>
                <a:off x="9808249" y="86383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1" name="Google Shape;201;p6"/>
              <p:cNvSpPr/>
              <p:nvPr/>
            </p:nvSpPr>
            <p:spPr>
              <a:xfrm>
                <a:off x="10084291" y="881085"/>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2" name="Google Shape;202;p6"/>
              <p:cNvSpPr/>
              <p:nvPr/>
            </p:nvSpPr>
            <p:spPr>
              <a:xfrm>
                <a:off x="10360339" y="86383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3" name="Google Shape;203;p6"/>
              <p:cNvSpPr/>
              <p:nvPr/>
            </p:nvSpPr>
            <p:spPr>
              <a:xfrm>
                <a:off x="9552329" y="1356575"/>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4" name="Google Shape;204;p6"/>
              <p:cNvSpPr/>
              <p:nvPr/>
            </p:nvSpPr>
            <p:spPr>
              <a:xfrm>
                <a:off x="9808247" y="1353698"/>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5" name="Google Shape;205;p6"/>
              <p:cNvSpPr/>
              <p:nvPr/>
            </p:nvSpPr>
            <p:spPr>
              <a:xfrm>
                <a:off x="10081418" y="1350821"/>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6" name="Google Shape;206;p6"/>
              <p:cNvSpPr/>
              <p:nvPr/>
            </p:nvSpPr>
            <p:spPr>
              <a:xfrm>
                <a:off x="10374716" y="135082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7" name="Google Shape;207;p6"/>
              <p:cNvSpPr/>
              <p:nvPr/>
            </p:nvSpPr>
            <p:spPr>
              <a:xfrm>
                <a:off x="9549452" y="1850358"/>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8" name="Google Shape;208;p6"/>
              <p:cNvSpPr/>
              <p:nvPr/>
            </p:nvSpPr>
            <p:spPr>
              <a:xfrm>
                <a:off x="9805370" y="1847481"/>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09" name="Google Shape;209;p6"/>
              <p:cNvSpPr/>
              <p:nvPr/>
            </p:nvSpPr>
            <p:spPr>
              <a:xfrm>
                <a:off x="10078541" y="1844604"/>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0" name="Google Shape;210;p6"/>
              <p:cNvSpPr/>
              <p:nvPr/>
            </p:nvSpPr>
            <p:spPr>
              <a:xfrm>
                <a:off x="10371839" y="1844605"/>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1" name="Google Shape;211;p6"/>
              <p:cNvSpPr/>
              <p:nvPr/>
            </p:nvSpPr>
            <p:spPr>
              <a:xfrm>
                <a:off x="9546575" y="2294644"/>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2" name="Google Shape;212;p6"/>
              <p:cNvSpPr/>
              <p:nvPr/>
            </p:nvSpPr>
            <p:spPr>
              <a:xfrm>
                <a:off x="9802493" y="2291767"/>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3" name="Google Shape;213;p6"/>
              <p:cNvSpPr/>
              <p:nvPr/>
            </p:nvSpPr>
            <p:spPr>
              <a:xfrm>
                <a:off x="10075664" y="2288890"/>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4" name="Google Shape;214;p6"/>
              <p:cNvSpPr/>
              <p:nvPr/>
            </p:nvSpPr>
            <p:spPr>
              <a:xfrm>
                <a:off x="10368962" y="2288891"/>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5" name="Google Shape;215;p6"/>
              <p:cNvSpPr/>
              <p:nvPr/>
            </p:nvSpPr>
            <p:spPr>
              <a:xfrm>
                <a:off x="9560952" y="282066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6" name="Google Shape;216;p6"/>
              <p:cNvSpPr/>
              <p:nvPr/>
            </p:nvSpPr>
            <p:spPr>
              <a:xfrm>
                <a:off x="9816870" y="2817785"/>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7" name="Google Shape;217;p6"/>
              <p:cNvSpPr/>
              <p:nvPr/>
            </p:nvSpPr>
            <p:spPr>
              <a:xfrm>
                <a:off x="10090041" y="2814908"/>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8" name="Google Shape;218;p6"/>
              <p:cNvSpPr/>
              <p:nvPr/>
            </p:nvSpPr>
            <p:spPr>
              <a:xfrm>
                <a:off x="10383339" y="2814909"/>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19" name="Google Shape;219;p6"/>
              <p:cNvSpPr/>
              <p:nvPr/>
            </p:nvSpPr>
            <p:spPr>
              <a:xfrm>
                <a:off x="9558075" y="3316711"/>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0" name="Google Shape;220;p6"/>
              <p:cNvSpPr/>
              <p:nvPr/>
            </p:nvSpPr>
            <p:spPr>
              <a:xfrm>
                <a:off x="9813993" y="3313834"/>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1" name="Google Shape;221;p6"/>
              <p:cNvSpPr/>
              <p:nvPr/>
            </p:nvSpPr>
            <p:spPr>
              <a:xfrm>
                <a:off x="10087164" y="3310957"/>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2" name="Google Shape;222;p6"/>
              <p:cNvSpPr/>
              <p:nvPr/>
            </p:nvSpPr>
            <p:spPr>
              <a:xfrm>
                <a:off x="10380462" y="3310958"/>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3" name="Google Shape;223;p6"/>
              <p:cNvSpPr/>
              <p:nvPr/>
            </p:nvSpPr>
            <p:spPr>
              <a:xfrm>
                <a:off x="9572452" y="3950799"/>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4" name="Google Shape;224;p6"/>
              <p:cNvSpPr/>
              <p:nvPr/>
            </p:nvSpPr>
            <p:spPr>
              <a:xfrm>
                <a:off x="9828370" y="394792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5" name="Google Shape;225;p6"/>
              <p:cNvSpPr/>
              <p:nvPr/>
            </p:nvSpPr>
            <p:spPr>
              <a:xfrm>
                <a:off x="10101541" y="3945045"/>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6" name="Google Shape;226;p6"/>
              <p:cNvSpPr/>
              <p:nvPr/>
            </p:nvSpPr>
            <p:spPr>
              <a:xfrm>
                <a:off x="10394839" y="3945046"/>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7" name="Google Shape;227;p6"/>
              <p:cNvSpPr/>
              <p:nvPr/>
            </p:nvSpPr>
            <p:spPr>
              <a:xfrm>
                <a:off x="9569575" y="4429286"/>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8" name="Google Shape;228;p6"/>
              <p:cNvSpPr/>
              <p:nvPr/>
            </p:nvSpPr>
            <p:spPr>
              <a:xfrm>
                <a:off x="9825493" y="4426409"/>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29" name="Google Shape;229;p6"/>
              <p:cNvSpPr/>
              <p:nvPr/>
            </p:nvSpPr>
            <p:spPr>
              <a:xfrm>
                <a:off x="10098664" y="442353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0" name="Google Shape;230;p6"/>
              <p:cNvSpPr/>
              <p:nvPr/>
            </p:nvSpPr>
            <p:spPr>
              <a:xfrm>
                <a:off x="10391962" y="4423533"/>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1" name="Google Shape;231;p6"/>
              <p:cNvSpPr/>
              <p:nvPr/>
            </p:nvSpPr>
            <p:spPr>
              <a:xfrm>
                <a:off x="9583952" y="4937210"/>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2" name="Google Shape;232;p6"/>
              <p:cNvSpPr/>
              <p:nvPr/>
            </p:nvSpPr>
            <p:spPr>
              <a:xfrm>
                <a:off x="9839870" y="4934333"/>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3" name="Google Shape;233;p6"/>
              <p:cNvSpPr/>
              <p:nvPr/>
            </p:nvSpPr>
            <p:spPr>
              <a:xfrm>
                <a:off x="10113041" y="4931456"/>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4" name="Google Shape;234;p6"/>
              <p:cNvSpPr/>
              <p:nvPr/>
            </p:nvSpPr>
            <p:spPr>
              <a:xfrm>
                <a:off x="10406339" y="4931457"/>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5" name="Google Shape;235;p6"/>
              <p:cNvSpPr/>
              <p:nvPr/>
            </p:nvSpPr>
            <p:spPr>
              <a:xfrm>
                <a:off x="9581075" y="5402426"/>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6" name="Google Shape;236;p6"/>
              <p:cNvSpPr/>
              <p:nvPr/>
            </p:nvSpPr>
            <p:spPr>
              <a:xfrm>
                <a:off x="9836993" y="5399549"/>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7" name="Google Shape;237;p6"/>
              <p:cNvSpPr/>
              <p:nvPr/>
            </p:nvSpPr>
            <p:spPr>
              <a:xfrm>
                <a:off x="10110164" y="5396672"/>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8" name="Google Shape;238;p6"/>
              <p:cNvSpPr/>
              <p:nvPr/>
            </p:nvSpPr>
            <p:spPr>
              <a:xfrm>
                <a:off x="10403462" y="5396673"/>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39" name="Google Shape;239;p6"/>
              <p:cNvSpPr/>
              <p:nvPr/>
            </p:nvSpPr>
            <p:spPr>
              <a:xfrm>
                <a:off x="9563823" y="5915481"/>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0" name="Google Shape;240;p6"/>
              <p:cNvSpPr/>
              <p:nvPr/>
            </p:nvSpPr>
            <p:spPr>
              <a:xfrm>
                <a:off x="9819741" y="5912604"/>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1" name="Google Shape;241;p6"/>
              <p:cNvSpPr/>
              <p:nvPr/>
            </p:nvSpPr>
            <p:spPr>
              <a:xfrm>
                <a:off x="10092912" y="5909727"/>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2" name="Google Shape;242;p6"/>
              <p:cNvSpPr/>
              <p:nvPr/>
            </p:nvSpPr>
            <p:spPr>
              <a:xfrm>
                <a:off x="10386210" y="5909728"/>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3" name="Google Shape;243;p6"/>
              <p:cNvSpPr/>
              <p:nvPr/>
            </p:nvSpPr>
            <p:spPr>
              <a:xfrm>
                <a:off x="9563822" y="6419493"/>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4" name="Google Shape;244;p6"/>
              <p:cNvSpPr/>
              <p:nvPr/>
            </p:nvSpPr>
            <p:spPr>
              <a:xfrm>
                <a:off x="9819740" y="6416616"/>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5" name="Google Shape;245;p6"/>
              <p:cNvSpPr/>
              <p:nvPr/>
            </p:nvSpPr>
            <p:spPr>
              <a:xfrm>
                <a:off x="10092911" y="6413739"/>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sp>
            <p:nvSpPr>
              <p:cNvPr id="246" name="Google Shape;246;p6"/>
              <p:cNvSpPr/>
              <p:nvPr/>
            </p:nvSpPr>
            <p:spPr>
              <a:xfrm>
                <a:off x="10386209" y="6413740"/>
                <a:ext cx="189781" cy="189781"/>
              </a:xfrm>
              <a:prstGeom prst="ellipse">
                <a:avLst/>
              </a:prstGeom>
              <a:solidFill>
                <a:srgbClr val="C94F33"/>
              </a:solidFill>
              <a:ln w="12700" cap="flat" cmpd="sng">
                <a:solidFill>
                  <a:srgbClr val="C94F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5E3A"/>
                  </a:solidFill>
                  <a:latin typeface="Calibri"/>
                  <a:ea typeface="Calibri"/>
                  <a:cs typeface="Calibri"/>
                  <a:sym typeface="Calibri"/>
                </a:endParaRPr>
              </a:p>
            </p:txBody>
          </p:sp>
        </p:grpSp>
      </p:grpSp>
      <p:sp>
        <p:nvSpPr>
          <p:cNvPr id="247" name="Google Shape;247;p6"/>
          <p:cNvSpPr txBox="1"/>
          <p:nvPr/>
        </p:nvSpPr>
        <p:spPr>
          <a:xfrm>
            <a:off x="8581037" y="2803164"/>
            <a:ext cx="69218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F3864"/>
                </a:solidFill>
                <a:latin typeface="Calibri"/>
                <a:ea typeface="Calibri"/>
                <a:cs typeface="Calibri"/>
                <a:sym typeface="Calibri"/>
              </a:rPr>
              <a:t>Cool</a:t>
            </a:r>
            <a:endParaRPr dirty="0"/>
          </a:p>
        </p:txBody>
      </p:sp>
      <p:sp>
        <p:nvSpPr>
          <p:cNvPr id="248" name="Google Shape;248;p6"/>
          <p:cNvSpPr txBox="1"/>
          <p:nvPr/>
        </p:nvSpPr>
        <p:spPr>
          <a:xfrm>
            <a:off x="10702203" y="22510"/>
            <a:ext cx="94822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C94F33"/>
                </a:solidFill>
                <a:latin typeface="Calibri"/>
                <a:ea typeface="Calibri"/>
                <a:cs typeface="Calibri"/>
                <a:sym typeface="Calibri"/>
              </a:rPr>
              <a:t>Warm</a:t>
            </a:r>
            <a:endParaRPr/>
          </a:p>
        </p:txBody>
      </p:sp>
      <p:sp>
        <p:nvSpPr>
          <p:cNvPr id="119" name="Google Shape;250;p6">
            <a:extLst>
              <a:ext uri="{FF2B5EF4-FFF2-40B4-BE49-F238E27FC236}">
                <a16:creationId xmlns:a16="http://schemas.microsoft.com/office/drawing/2014/main" id="{9822AFBF-341D-124A-9E24-7AA41E7C1733}"/>
              </a:ext>
            </a:extLst>
          </p:cNvPr>
          <p:cNvSpPr txBox="1"/>
          <p:nvPr/>
        </p:nvSpPr>
        <p:spPr>
          <a:xfrm>
            <a:off x="370644" y="384355"/>
            <a:ext cx="869052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Uneven heating of Earth’s surface drives atmospheric circulation</a:t>
            </a:r>
          </a:p>
        </p:txBody>
      </p:sp>
      <p:cxnSp>
        <p:nvCxnSpPr>
          <p:cNvPr id="6" name="Straight Connector 5">
            <a:extLst>
              <a:ext uri="{FF2B5EF4-FFF2-40B4-BE49-F238E27FC236}">
                <a16:creationId xmlns:a16="http://schemas.microsoft.com/office/drawing/2014/main" id="{5A3C01F1-2641-8745-B86C-A8E480E7CC38}"/>
              </a:ext>
            </a:extLst>
          </p:cNvPr>
          <p:cNvCxnSpPr>
            <a:cxnSpLocks/>
          </p:cNvCxnSpPr>
          <p:nvPr/>
        </p:nvCxnSpPr>
        <p:spPr>
          <a:xfrm flipV="1">
            <a:off x="8058150" y="3999863"/>
            <a:ext cx="3986213" cy="29029"/>
          </a:xfrm>
          <a:prstGeom prst="line">
            <a:avLst/>
          </a:prstGeom>
          <a:ln w="47625"/>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6BDB8ED6-DA53-1D46-928F-42A62D4E6421}"/>
              </a:ext>
            </a:extLst>
          </p:cNvPr>
          <p:cNvCxnSpPr>
            <a:cxnSpLocks/>
          </p:cNvCxnSpPr>
          <p:nvPr/>
        </p:nvCxnSpPr>
        <p:spPr>
          <a:xfrm flipV="1">
            <a:off x="8058150" y="5399498"/>
            <a:ext cx="3986213" cy="8601"/>
          </a:xfrm>
          <a:prstGeom prst="line">
            <a:avLst/>
          </a:prstGeom>
          <a:ln w="47625"/>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7" descr="Image result for Surface heating and uplift of air figure 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151" y="2711671"/>
            <a:ext cx="8230070" cy="4146329"/>
          </a:xfrm>
          <a:prstGeom prst="rect">
            <a:avLst/>
          </a:prstGeom>
          <a:noFill/>
          <a:ln>
            <a:noFill/>
          </a:ln>
        </p:spPr>
      </p:pic>
      <p:sp>
        <p:nvSpPr>
          <p:cNvPr id="257" name="Google Shape;257;p7"/>
          <p:cNvSpPr txBox="1"/>
          <p:nvPr/>
        </p:nvSpPr>
        <p:spPr>
          <a:xfrm>
            <a:off x="311151" y="936010"/>
            <a:ext cx="9297544" cy="24929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Temperature change due to expansion of air</a:t>
            </a:r>
            <a:endParaRPr dirty="0"/>
          </a:p>
          <a:p>
            <a:pPr marL="342900" marR="0" lvl="0" indent="-342900" algn="l" rtl="0">
              <a:lnSpc>
                <a:spcPct val="15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As warm air rises it begins to cool and form clouds (adiabatic cooling)</a:t>
            </a:r>
          </a:p>
          <a:p>
            <a:pPr marL="342900" marR="0" lvl="0" indent="-342900" algn="l" rtl="0">
              <a:lnSpc>
                <a:spcPct val="15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Cool air follows the pressure gradient and replaces the warm air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p:txBody>
      </p:sp>
      <p:sp>
        <p:nvSpPr>
          <p:cNvPr id="258" name="Google Shape;258;p7"/>
          <p:cNvSpPr txBox="1"/>
          <p:nvPr/>
        </p:nvSpPr>
        <p:spPr>
          <a:xfrm>
            <a:off x="311151" y="351235"/>
            <a:ext cx="31464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Adiabatic cooling</a:t>
            </a:r>
            <a:endParaRPr dirty="0"/>
          </a:p>
        </p:txBody>
      </p:sp>
      <p:sp>
        <p:nvSpPr>
          <p:cNvPr id="259" name="Google Shape;259;p7"/>
          <p:cNvSpPr/>
          <p:nvPr/>
        </p:nvSpPr>
        <p:spPr>
          <a:xfrm>
            <a:off x="8332945" y="3717560"/>
            <a:ext cx="1484026" cy="359764"/>
          </a:xfrm>
          <a:prstGeom prst="left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7"/>
          <p:cNvSpPr txBox="1"/>
          <p:nvPr/>
        </p:nvSpPr>
        <p:spPr>
          <a:xfrm>
            <a:off x="9992088" y="3429000"/>
            <a:ext cx="188876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This process is greatest at the tropics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6" name="Google Shape;266;p8"/>
          <p:cNvGrpSpPr/>
          <p:nvPr/>
        </p:nvGrpSpPr>
        <p:grpSpPr>
          <a:xfrm>
            <a:off x="5184503" y="1074966"/>
            <a:ext cx="7148512" cy="5783034"/>
            <a:chOff x="354768" y="1242413"/>
            <a:chExt cx="7769903" cy="5473283"/>
          </a:xfrm>
        </p:grpSpPr>
        <p:pic>
          <p:nvPicPr>
            <p:cNvPr id="267" name="Google Shape;267;p8" descr="Image result for equatorial heating and atmospheric circulation cells figure 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768" y="1242413"/>
              <a:ext cx="7769902" cy="5473283"/>
            </a:xfrm>
            <a:prstGeom prst="rect">
              <a:avLst/>
            </a:prstGeom>
            <a:noFill/>
            <a:ln>
              <a:noFill/>
            </a:ln>
          </p:spPr>
        </p:pic>
        <p:sp>
          <p:nvSpPr>
            <p:cNvPr id="268" name="Google Shape;268;p8"/>
            <p:cNvSpPr txBox="1"/>
            <p:nvPr/>
          </p:nvSpPr>
          <p:spPr>
            <a:xfrm>
              <a:off x="5291529" y="4009045"/>
              <a:ext cx="2833142" cy="34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because of rising air</a:t>
              </a:r>
              <a:endParaRPr dirty="0"/>
            </a:p>
          </p:txBody>
        </p:sp>
        <p:sp>
          <p:nvSpPr>
            <p:cNvPr id="269" name="Google Shape;269;p8"/>
            <p:cNvSpPr txBox="1"/>
            <p:nvPr/>
          </p:nvSpPr>
          <p:spPr>
            <a:xfrm>
              <a:off x="5291529" y="2752254"/>
              <a:ext cx="2833142" cy="34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because of sinking air</a:t>
              </a:r>
              <a:endParaRPr dirty="0"/>
            </a:p>
          </p:txBody>
        </p:sp>
        <p:sp>
          <p:nvSpPr>
            <p:cNvPr id="270" name="Google Shape;270;p8"/>
            <p:cNvSpPr txBox="1"/>
            <p:nvPr/>
          </p:nvSpPr>
          <p:spPr>
            <a:xfrm>
              <a:off x="5291528" y="5146313"/>
              <a:ext cx="2833142" cy="34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because of sinking air</a:t>
              </a:r>
              <a:endParaRPr dirty="0"/>
            </a:p>
          </p:txBody>
        </p:sp>
      </p:grpSp>
      <p:sp>
        <p:nvSpPr>
          <p:cNvPr id="11" name="Google Shape;280;p9">
            <a:extLst>
              <a:ext uri="{FF2B5EF4-FFF2-40B4-BE49-F238E27FC236}">
                <a16:creationId xmlns:a16="http://schemas.microsoft.com/office/drawing/2014/main" id="{E9504FEE-36C5-6342-BC6F-EEC34E86096D}"/>
              </a:ext>
            </a:extLst>
          </p:cNvPr>
          <p:cNvSpPr/>
          <p:nvPr/>
        </p:nvSpPr>
        <p:spPr>
          <a:xfrm rot="20300258">
            <a:off x="5160107" y="4500430"/>
            <a:ext cx="2358733" cy="319101"/>
          </a:xfrm>
          <a:prstGeom prst="right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B8F04751-FD04-A14C-97EB-8E12D38CFF44}"/>
              </a:ext>
            </a:extLst>
          </p:cNvPr>
          <p:cNvSpPr txBox="1"/>
          <p:nvPr/>
        </p:nvSpPr>
        <p:spPr>
          <a:xfrm>
            <a:off x="929190" y="4873118"/>
            <a:ext cx="5510213"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Intertropical Convergence Zone</a:t>
            </a:r>
          </a:p>
          <a:p>
            <a:r>
              <a:rPr lang="en-US" sz="2400" dirty="0">
                <a:latin typeface="Calibri" panose="020F0502020204030204" pitchFamily="34" charset="0"/>
                <a:cs typeface="Calibri" panose="020F0502020204030204" pitchFamily="34" charset="0"/>
              </a:rPr>
              <a:t>Winds from the north and south converge</a:t>
            </a:r>
          </a:p>
        </p:txBody>
      </p:sp>
      <p:sp>
        <p:nvSpPr>
          <p:cNvPr id="6" name="TextBox 5">
            <a:extLst>
              <a:ext uri="{FF2B5EF4-FFF2-40B4-BE49-F238E27FC236}">
                <a16:creationId xmlns:a16="http://schemas.microsoft.com/office/drawing/2014/main" id="{2DEEFAB0-ADAE-9744-AB73-346ABFDE89F5}"/>
              </a:ext>
            </a:extLst>
          </p:cNvPr>
          <p:cNvSpPr txBox="1"/>
          <p:nvPr/>
        </p:nvSpPr>
        <p:spPr>
          <a:xfrm>
            <a:off x="270086" y="2871265"/>
            <a:ext cx="6590876"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Air moves from high pressure to low pressure, completing the circulation. </a:t>
            </a:r>
          </a:p>
        </p:txBody>
      </p:sp>
      <p:sp>
        <p:nvSpPr>
          <p:cNvPr id="7" name="Rectangle 6">
            <a:extLst>
              <a:ext uri="{FF2B5EF4-FFF2-40B4-BE49-F238E27FC236}">
                <a16:creationId xmlns:a16="http://schemas.microsoft.com/office/drawing/2014/main" id="{32CF29D5-4F01-0D45-87AE-886B200332AF}"/>
              </a:ext>
            </a:extLst>
          </p:cNvPr>
          <p:cNvSpPr/>
          <p:nvPr/>
        </p:nvSpPr>
        <p:spPr>
          <a:xfrm>
            <a:off x="270086" y="244238"/>
            <a:ext cx="6096000" cy="769441"/>
          </a:xfrm>
          <a:prstGeom prst="rect">
            <a:avLst/>
          </a:prstGeom>
        </p:spPr>
        <p:txBody>
          <a:bodyPr>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Warm air rises in the tropics and moves toward the poles (creating a zone of low pressure).</a:t>
            </a:r>
          </a:p>
        </p:txBody>
      </p:sp>
      <p:sp>
        <p:nvSpPr>
          <p:cNvPr id="8" name="Rectangle 7">
            <a:extLst>
              <a:ext uri="{FF2B5EF4-FFF2-40B4-BE49-F238E27FC236}">
                <a16:creationId xmlns:a16="http://schemas.microsoft.com/office/drawing/2014/main" id="{C02E2E8A-4A5F-7646-88BF-FD8FEADE5080}"/>
              </a:ext>
            </a:extLst>
          </p:cNvPr>
          <p:cNvSpPr/>
          <p:nvPr/>
        </p:nvSpPr>
        <p:spPr>
          <a:xfrm>
            <a:off x="270086" y="1139587"/>
            <a:ext cx="7224358" cy="769441"/>
          </a:xfrm>
          <a:prstGeom prst="rect">
            <a:avLst/>
          </a:prstGeom>
        </p:spPr>
        <p:txBody>
          <a:bodyPr wrap="square">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As air expands, it cools and water vapor condenses, forming clouds</a:t>
            </a:r>
          </a:p>
        </p:txBody>
      </p:sp>
      <p:sp>
        <p:nvSpPr>
          <p:cNvPr id="9" name="Rectangle 8">
            <a:extLst>
              <a:ext uri="{FF2B5EF4-FFF2-40B4-BE49-F238E27FC236}">
                <a16:creationId xmlns:a16="http://schemas.microsoft.com/office/drawing/2014/main" id="{161789A2-F214-8F48-8F1E-15242356B362}"/>
              </a:ext>
            </a:extLst>
          </p:cNvPr>
          <p:cNvSpPr/>
          <p:nvPr/>
        </p:nvSpPr>
        <p:spPr>
          <a:xfrm>
            <a:off x="270086" y="1967625"/>
            <a:ext cx="6096000" cy="769441"/>
          </a:xfrm>
          <a:prstGeom prst="rect">
            <a:avLst/>
          </a:prstGeom>
        </p:spPr>
        <p:txBody>
          <a:bodyPr>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As air moves toward the poles, it cools and begins to sink (creating a zone of high pressure).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9"/>
          <p:cNvSpPr txBox="1"/>
          <p:nvPr/>
        </p:nvSpPr>
        <p:spPr>
          <a:xfrm>
            <a:off x="2194223" y="148728"/>
            <a:ext cx="86436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Cloud formation along the Intertropical Convergence Zone (ITCZ)</a:t>
            </a:r>
            <a:endParaRPr dirty="0"/>
          </a:p>
        </p:txBody>
      </p:sp>
      <p:sp>
        <p:nvSpPr>
          <p:cNvPr id="277" name="Google Shape;277;p9"/>
          <p:cNvSpPr txBox="1"/>
          <p:nvPr/>
        </p:nvSpPr>
        <p:spPr>
          <a:xfrm>
            <a:off x="1498307" y="686602"/>
            <a:ext cx="9473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The rising and adiabatic cooling of air in the tropics forms a region of constant cloud formation (ITCZ). Creating an area of frequent rainfall.</a:t>
            </a:r>
            <a:endParaRPr/>
          </a:p>
        </p:txBody>
      </p:sp>
      <p:grpSp>
        <p:nvGrpSpPr>
          <p:cNvPr id="278" name="Google Shape;278;p9"/>
          <p:cNvGrpSpPr/>
          <p:nvPr/>
        </p:nvGrpSpPr>
        <p:grpSpPr>
          <a:xfrm>
            <a:off x="149903" y="1593811"/>
            <a:ext cx="10687988" cy="5270168"/>
            <a:chOff x="149903" y="1593811"/>
            <a:chExt cx="10687988" cy="5270168"/>
          </a:xfrm>
        </p:grpSpPr>
        <p:pic>
          <p:nvPicPr>
            <p:cNvPr id="279" name="Google Shape;279;p9" descr="itcz"/>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628933" y="1593811"/>
              <a:ext cx="9208958" cy="5270168"/>
            </a:xfrm>
            <a:prstGeom prst="rect">
              <a:avLst/>
            </a:prstGeom>
            <a:noFill/>
            <a:ln>
              <a:noFill/>
            </a:ln>
          </p:spPr>
        </p:pic>
        <p:sp>
          <p:nvSpPr>
            <p:cNvPr id="280" name="Google Shape;280;p9"/>
            <p:cNvSpPr/>
            <p:nvPr/>
          </p:nvSpPr>
          <p:spPr>
            <a:xfrm>
              <a:off x="949379" y="3238233"/>
              <a:ext cx="1359108" cy="281066"/>
            </a:xfrm>
            <a:prstGeom prst="rightArrow">
              <a:avLst>
                <a:gd name="adj1" fmla="val 50000"/>
                <a:gd name="adj2" fmla="val 50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9"/>
            <p:cNvSpPr txBox="1"/>
            <p:nvPr/>
          </p:nvSpPr>
          <p:spPr>
            <a:xfrm>
              <a:off x="149903" y="3147934"/>
              <a:ext cx="7644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ITCZ</a:t>
              </a:r>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1310</Words>
  <Application>Microsoft Macintosh PowerPoint</Application>
  <PresentationFormat>Widescreen</PresentationFormat>
  <Paragraphs>233</Paragraphs>
  <Slides>29</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Times New Roman</vt:lpstr>
      <vt:lpstr>Calibri</vt:lpstr>
      <vt:lpstr>Arial</vt:lpstr>
      <vt:lpstr>Arial Unicode MS</vt:lpstr>
      <vt:lpstr>Helvetica Neue</vt:lpstr>
      <vt:lpstr>Open Sans</vt:lpstr>
      <vt:lpstr>Office Theme</vt:lpstr>
      <vt:lpstr>Climate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Droughts have been historically important &amp; frequent in Central US grasslands </vt:lpstr>
      <vt:lpstr>PowerPoint Presentation</vt:lpstr>
      <vt:lpstr>PowerPoint Presentation</vt:lpstr>
      <vt:lpstr>PowerPoint Presentation</vt:lpstr>
      <vt:lpstr>PowerPoint Presentation</vt:lpstr>
      <vt:lpstr>PowerPoint Presentation</vt:lpstr>
      <vt:lpstr>Precipitation change</vt:lpstr>
      <vt:lpstr>PowerPoint Presentation</vt:lpstr>
      <vt:lpstr>Droughts are forecast to become more frequent &amp; severe in the Central US grassland region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Dynamics</dc:title>
  <dc:creator>Emily Wedel</dc:creator>
  <cp:lastModifiedBy>Jill Haukos</cp:lastModifiedBy>
  <cp:revision>11</cp:revision>
  <dcterms:created xsi:type="dcterms:W3CDTF">2021-02-08T01:54:16Z</dcterms:created>
  <dcterms:modified xsi:type="dcterms:W3CDTF">2021-03-16T15:39:58Z</dcterms:modified>
</cp:coreProperties>
</file>